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Lst>
  <p:notesMasterIdLst>
    <p:notesMasterId r:id="rId43"/>
  </p:notesMasterIdLst>
  <p:sldIdLst>
    <p:sldId id="257" r:id="rId2"/>
    <p:sldId id="307" r:id="rId3"/>
    <p:sldId id="300" r:id="rId4"/>
    <p:sldId id="258" r:id="rId5"/>
    <p:sldId id="301" r:id="rId6"/>
    <p:sldId id="259" r:id="rId7"/>
    <p:sldId id="260" r:id="rId8"/>
    <p:sldId id="317" r:id="rId9"/>
    <p:sldId id="261" r:id="rId10"/>
    <p:sldId id="262" r:id="rId11"/>
    <p:sldId id="263" r:id="rId12"/>
    <p:sldId id="264" r:id="rId13"/>
    <p:sldId id="265" r:id="rId14"/>
    <p:sldId id="266" r:id="rId15"/>
    <p:sldId id="267" r:id="rId16"/>
    <p:sldId id="318" r:id="rId17"/>
    <p:sldId id="269" r:id="rId18"/>
    <p:sldId id="268" r:id="rId19"/>
    <p:sldId id="298" r:id="rId20"/>
    <p:sldId id="270" r:id="rId21"/>
    <p:sldId id="324" r:id="rId22"/>
    <p:sldId id="325" r:id="rId23"/>
    <p:sldId id="326" r:id="rId24"/>
    <p:sldId id="274" r:id="rId25"/>
    <p:sldId id="275" r:id="rId26"/>
    <p:sldId id="271" r:id="rId27"/>
    <p:sldId id="296" r:id="rId28"/>
    <p:sldId id="283" r:id="rId29"/>
    <p:sldId id="284" r:id="rId30"/>
    <p:sldId id="285" r:id="rId31"/>
    <p:sldId id="293" r:id="rId32"/>
    <p:sldId id="294" r:id="rId33"/>
    <p:sldId id="295" r:id="rId34"/>
    <p:sldId id="323" r:id="rId35"/>
    <p:sldId id="319" r:id="rId36"/>
    <p:sldId id="320" r:id="rId37"/>
    <p:sldId id="321" r:id="rId38"/>
    <p:sldId id="322" r:id="rId39"/>
    <p:sldId id="299" r:id="rId40"/>
    <p:sldId id="288" r:id="rId41"/>
    <p:sldId id="314"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9" autoAdjust="0"/>
    <p:restoredTop sz="94660"/>
  </p:normalViewPr>
  <p:slideViewPr>
    <p:cSldViewPr snapToGrid="0">
      <p:cViewPr varScale="1">
        <p:scale>
          <a:sx n="115" d="100"/>
          <a:sy n="115" d="100"/>
        </p:scale>
        <p:origin x="1424" y="184"/>
      </p:cViewPr>
      <p:guideLst>
        <p:guide orient="horz" pos="2160"/>
        <p:guide pos="2880"/>
      </p:guideLst>
    </p:cSldViewPr>
  </p:slideViewPr>
  <p:notesTextViewPr>
    <p:cViewPr>
      <p:scale>
        <a:sx n="1" d="1"/>
        <a:sy n="1" d="1"/>
      </p:scale>
      <p:origin x="0" y="0"/>
    </p:cViewPr>
  </p:notesTextViewPr>
  <p:sorterViewPr>
    <p:cViewPr>
      <p:scale>
        <a:sx n="100" d="100"/>
        <a:sy n="100" d="100"/>
      </p:scale>
      <p:origin x="0" y="-11884"/>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esProps" Target="presProps.xml"/><Relationship Id="rId4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image" Target="../media/image27.png"/><Relationship Id="rId2" Type="http://schemas.openxmlformats.org/officeDocument/2006/relationships/image" Target="../media/image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246F95-E064-4C91-B584-4AC3B4385945}" type="datetimeFigureOut">
              <a:rPr lang="en-CA" smtClean="0"/>
              <a:pPr/>
              <a:t>2016-10-13</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BCC4EA-FBF8-4E22-8086-08CC6760486B}" type="slidenum">
              <a:rPr lang="en-CA" smtClean="0"/>
              <a:pPr/>
              <a:t>‹#›</a:t>
            </a:fld>
            <a:endParaRPr lang="en-CA"/>
          </a:p>
        </p:txBody>
      </p:sp>
    </p:spTree>
    <p:extLst>
      <p:ext uri="{BB962C8B-B14F-4D97-AF65-F5344CB8AC3E}">
        <p14:creationId xmlns:p14="http://schemas.microsoft.com/office/powerpoint/2010/main" val="2473049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Slide Image Placeholder 1"/>
          <p:cNvSpPr>
            <a:spLocks noGrp="1" noRot="1" noChangeAspect="1" noTextEdit="1"/>
          </p:cNvSpPr>
          <p:nvPr>
            <p:ph type="sldImg"/>
          </p:nvPr>
        </p:nvSpPr>
        <p:spPr>
          <a:xfrm>
            <a:off x="1371600" y="1143000"/>
            <a:ext cx="4114800" cy="3086100"/>
          </a:xfrm>
          <a:ln/>
        </p:spPr>
      </p:sp>
      <p:sp>
        <p:nvSpPr>
          <p:cNvPr id="423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423940"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3034F08B-AB30-461E-9374-EE3B7206FE2C}" type="slidenum">
              <a:rPr lang="en-US" altLang="en-US"/>
              <a:pPr algn="r" eaLnBrk="1" hangingPunct="1">
                <a:spcBef>
                  <a:spcPct val="0"/>
                </a:spcBef>
              </a:pPr>
              <a:t>1</a:t>
            </a:fld>
            <a:endParaRPr lang="en-US" altLang="en-US"/>
          </a:p>
        </p:txBody>
      </p:sp>
    </p:spTree>
    <p:extLst>
      <p:ext uri="{BB962C8B-B14F-4D97-AF65-F5344CB8AC3E}">
        <p14:creationId xmlns:p14="http://schemas.microsoft.com/office/powerpoint/2010/main" val="2305129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1371600" y="1143000"/>
            <a:ext cx="4114800" cy="3086100"/>
          </a:xfrm>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cs typeface="Arial" panose="020B0604020202020204" pitchFamily="34" charset="0"/>
              </a:rPr>
              <a:t>NPWT (VAC) Benefits:</a:t>
            </a:r>
          </a:p>
          <a:p>
            <a:r>
              <a:rPr lang="en-US" altLang="en-US" smtClean="0">
                <a:latin typeface="Arial" panose="020B0604020202020204" pitchFamily="34" charset="0"/>
                <a:cs typeface="Arial" panose="020B0604020202020204" pitchFamily="34" charset="0"/>
              </a:rPr>
              <a:t>- Removes Exudate – Restores Fluid Balance – Low Fistula rates – Restores Lost Domain – Supports Ventilation</a:t>
            </a:r>
          </a:p>
          <a:p>
            <a:r>
              <a:rPr lang="en-US" altLang="en-US" smtClean="0">
                <a:latin typeface="Arial" panose="020B0604020202020204" pitchFamily="34" charset="0"/>
                <a:cs typeface="Arial" panose="020B0604020202020204" pitchFamily="34" charset="0"/>
              </a:rPr>
              <a:t>	</a:t>
            </a:r>
          </a:p>
        </p:txBody>
      </p:sp>
      <p:sp>
        <p:nvSpPr>
          <p:cNvPr id="40964"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33EE0D56-10D7-444B-8BF5-8BC98102DB5F}" type="slidenum">
              <a:rPr lang="en-US" altLang="en-US" sz="1200" b="0">
                <a:solidFill>
                  <a:schemeClr val="tx1"/>
                </a:solidFill>
                <a:latin typeface="Times New Roman" panose="02020603050405020304" pitchFamily="18" charset="0"/>
              </a:rPr>
              <a:pPr algn="r" eaLnBrk="1" hangingPunct="1">
                <a:spcBef>
                  <a:spcPct val="0"/>
                </a:spcBef>
              </a:pPr>
              <a:t>14</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1657062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xfrm>
            <a:off x="1371600" y="1143000"/>
            <a:ext cx="4114800" cy="3086100"/>
          </a:xfrm>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cs typeface="Arial" panose="020B0604020202020204" pitchFamily="34" charset="0"/>
            </a:endParaRPr>
          </a:p>
        </p:txBody>
      </p:sp>
      <p:sp>
        <p:nvSpPr>
          <p:cNvPr id="41988"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720660D7-58B4-4BA7-990C-B6B511015858}" type="slidenum">
              <a:rPr lang="en-US" altLang="en-US" sz="1200" b="0">
                <a:solidFill>
                  <a:schemeClr val="tx1"/>
                </a:solidFill>
                <a:latin typeface="Times New Roman" panose="02020603050405020304" pitchFamily="18" charset="0"/>
              </a:rPr>
              <a:pPr algn="r" eaLnBrk="1" hangingPunct="1">
                <a:spcBef>
                  <a:spcPct val="0"/>
                </a:spcBef>
              </a:pPr>
              <a:t>15</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3327491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1371600" y="1143000"/>
            <a:ext cx="4114800" cy="3086100"/>
          </a:xfrm>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cs typeface="Arial" panose="020B0604020202020204" pitchFamily="34" charset="0"/>
            </a:endParaRPr>
          </a:p>
        </p:txBody>
      </p:sp>
      <p:sp>
        <p:nvSpPr>
          <p:cNvPr id="44036"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6F15D4A5-CA0B-46E7-99F2-7506BB5EF900}" type="slidenum">
              <a:rPr lang="en-US" altLang="en-US" sz="1200" b="0">
                <a:solidFill>
                  <a:schemeClr val="tx1"/>
                </a:solidFill>
                <a:latin typeface="Times New Roman" panose="02020603050405020304" pitchFamily="18" charset="0"/>
              </a:rPr>
              <a:pPr algn="r" eaLnBrk="1" hangingPunct="1">
                <a:spcBef>
                  <a:spcPct val="0"/>
                </a:spcBef>
              </a:pPr>
              <a:t>17</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311429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xfrm>
            <a:off x="1371600" y="1143000"/>
            <a:ext cx="4114800" cy="3086100"/>
          </a:xfrm>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cs typeface="Arial" panose="020B0604020202020204" pitchFamily="34" charset="0"/>
            </a:endParaRPr>
          </a:p>
        </p:txBody>
      </p:sp>
      <p:sp>
        <p:nvSpPr>
          <p:cNvPr id="43012"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CA142B9E-2AEE-4A8C-A2A5-18E500D22766}" type="slidenum">
              <a:rPr lang="en-US" altLang="en-US" sz="1200" b="0">
                <a:solidFill>
                  <a:schemeClr val="tx1"/>
                </a:solidFill>
                <a:latin typeface="Times New Roman" panose="02020603050405020304" pitchFamily="18" charset="0"/>
              </a:rPr>
              <a:pPr algn="r" eaLnBrk="1" hangingPunct="1">
                <a:spcBef>
                  <a:spcPct val="0"/>
                </a:spcBef>
              </a:pPr>
              <a:t>18</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1088009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xfrm>
            <a:off x="1371600" y="1143000"/>
            <a:ext cx="4114800" cy="3086100"/>
          </a:xfrm>
          <a:ln/>
        </p:spPr>
      </p:sp>
      <p:sp>
        <p:nvSpPr>
          <p:cNvPr id="286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cs typeface="Arial" panose="020B0604020202020204" pitchFamily="34" charset="0"/>
            </a:endParaRPr>
          </a:p>
        </p:txBody>
      </p:sp>
      <p:sp>
        <p:nvSpPr>
          <p:cNvPr id="286724"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3AC98D00-7696-4B7D-84E8-A33C39EAE650}" type="slidenum">
              <a:rPr lang="en-US" altLang="en-US"/>
              <a:pPr algn="r" eaLnBrk="1" hangingPunct="1">
                <a:spcBef>
                  <a:spcPct val="0"/>
                </a:spcBef>
              </a:pPr>
              <a:t>19</a:t>
            </a:fld>
            <a:endParaRPr lang="en-US" altLang="en-US"/>
          </a:p>
        </p:txBody>
      </p:sp>
    </p:spTree>
    <p:extLst>
      <p:ext uri="{BB962C8B-B14F-4D97-AF65-F5344CB8AC3E}">
        <p14:creationId xmlns:p14="http://schemas.microsoft.com/office/powerpoint/2010/main" val="34663037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xfrm>
            <a:off x="1195388" y="690563"/>
            <a:ext cx="4619625" cy="3463925"/>
          </a:xfrm>
          <a:ln/>
        </p:spPr>
      </p:sp>
      <p:sp>
        <p:nvSpPr>
          <p:cNvPr id="157699" name="Rectangle 3"/>
          <p:cNvSpPr>
            <a:spLocks noGrp="1" noChangeArrowheads="1"/>
          </p:cNvSpPr>
          <p:nvPr>
            <p:ph type="body" idx="1"/>
          </p:nvPr>
        </p:nvSpPr>
        <p:spPr>
          <a:xfrm>
            <a:off x="935038" y="4387850"/>
            <a:ext cx="5140325" cy="41576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4284243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xfrm>
            <a:off x="1195388" y="690563"/>
            <a:ext cx="4619625" cy="3463925"/>
          </a:xfrm>
          <a:ln/>
        </p:spPr>
      </p:sp>
      <p:sp>
        <p:nvSpPr>
          <p:cNvPr id="159747" name="Rectangle 3"/>
          <p:cNvSpPr>
            <a:spLocks noGrp="1" noChangeArrowheads="1"/>
          </p:cNvSpPr>
          <p:nvPr>
            <p:ph type="body" idx="1"/>
          </p:nvPr>
        </p:nvSpPr>
        <p:spPr>
          <a:xfrm>
            <a:off x="935038" y="4387850"/>
            <a:ext cx="5140325" cy="41576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2225577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1371600" y="1143000"/>
            <a:ext cx="4114800" cy="3086100"/>
          </a:xfrm>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cs typeface="Arial" panose="020B0604020202020204" pitchFamily="34" charset="0"/>
              </a:rPr>
              <a:t>IAP – Intra Abdominal Pressure. With Static fascial closure systems, the patient must be brought back to the OR if the Intra Abdominal Pressure becomes too high, but with ABRA fascial tension can be released in 30 seconds at bedside, preventing an additional trip to the OR.</a:t>
            </a:r>
          </a:p>
        </p:txBody>
      </p:sp>
      <p:sp>
        <p:nvSpPr>
          <p:cNvPr id="50180"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E00D0EBC-A70A-4055-918D-0A96780FACBF}" type="slidenum">
              <a:rPr lang="en-US" altLang="en-US" sz="1200" b="0">
                <a:solidFill>
                  <a:schemeClr val="tx1"/>
                </a:solidFill>
                <a:latin typeface="Times New Roman" panose="02020603050405020304" pitchFamily="18" charset="0"/>
              </a:rPr>
              <a:pPr algn="r" eaLnBrk="1" hangingPunct="1">
                <a:spcBef>
                  <a:spcPct val="0"/>
                </a:spcBef>
              </a:pPr>
              <a:t>28</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2596813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1371600" y="1143000"/>
            <a:ext cx="4114800" cy="3086100"/>
          </a:xfrm>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cs typeface="Arial" panose="020B0604020202020204" pitchFamily="34" charset="0"/>
              </a:rPr>
              <a:t>IAP – Intra Abdominal Pressure. With Static fascial closure systems, the patient must be brought back to the OR if the Intra Abdominal Pressure becomes too high, but with ABRA fascial tension can be released in 30 seconds at bedside, preventing an additional trip to the OR.</a:t>
            </a:r>
          </a:p>
        </p:txBody>
      </p:sp>
      <p:sp>
        <p:nvSpPr>
          <p:cNvPr id="51204"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r" eaLnBrk="1" hangingPunct="1">
              <a:spcBef>
                <a:spcPct val="0"/>
              </a:spcBef>
            </a:pPr>
            <a:fld id="{1FD4C1C2-7B15-4C23-983D-4D70DD10AA5E}" type="slidenum">
              <a:rPr lang="en-US" altLang="en-US" sz="1200" b="0">
                <a:solidFill>
                  <a:schemeClr val="tx1"/>
                </a:solidFill>
                <a:latin typeface="Times New Roman" panose="02020603050405020304" pitchFamily="18" charset="0"/>
              </a:rPr>
              <a:pPr algn="r" eaLnBrk="1" hangingPunct="1">
                <a:spcBef>
                  <a:spcPct val="0"/>
                </a:spcBef>
              </a:pPr>
              <a:t>29</a:t>
            </a:fld>
            <a:endParaRPr lang="en-US" altLang="en-US" sz="1200" b="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1607583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C4E242D-E3FF-4FB8-8B72-1903D725B09B}" type="slidenum">
              <a:rPr lang="en-US" altLang="en-US" smtClean="0">
                <a:solidFill>
                  <a:srgbClr val="000000"/>
                </a:solidFill>
                <a:latin typeface="Arial" panose="020B0604020202020204" pitchFamily="34" charset="0"/>
              </a:rPr>
              <a:pPr>
                <a:spcBef>
                  <a:spcPct val="0"/>
                </a:spcBef>
              </a:pPr>
              <a:t>41</a:t>
            </a:fld>
            <a:endParaRPr lang="en-US" altLang="en-US" smtClean="0">
              <a:solidFill>
                <a:srgbClr val="000000"/>
              </a:solidFill>
              <a:latin typeface="Arial" panose="020B0604020202020204" pitchFamily="34" charset="0"/>
            </a:endParaRPr>
          </a:p>
        </p:txBody>
      </p:sp>
      <p:sp>
        <p:nvSpPr>
          <p:cNvPr id="185347" name="Rectangle 2"/>
          <p:cNvSpPr>
            <a:spLocks noGrp="1" noRot="1" noChangeAspect="1" noChangeArrowheads="1" noTextEdit="1"/>
          </p:cNvSpPr>
          <p:nvPr>
            <p:ph type="sldImg"/>
          </p:nvPr>
        </p:nvSpPr>
        <p:spPr>
          <a:xfrm>
            <a:off x="1371600" y="1143000"/>
            <a:ext cx="4114800" cy="3086100"/>
          </a:xfrm>
          <a:ln/>
        </p:spPr>
      </p:sp>
      <p:sp>
        <p:nvSpPr>
          <p:cNvPr id="185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680201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Rot="1" noChangeAspect="1" noChangeArrowheads="1" noTextEdit="1"/>
          </p:cNvSpPr>
          <p:nvPr>
            <p:ph type="sldImg"/>
          </p:nvPr>
        </p:nvSpPr>
        <p:spPr>
          <a:xfrm>
            <a:off x="1371600" y="1143000"/>
            <a:ext cx="4114800" cy="3086100"/>
          </a:xfrm>
          <a:ln/>
        </p:spPr>
      </p:sp>
      <p:sp>
        <p:nvSpPr>
          <p:cNvPr id="421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1010588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xfrm>
            <a:off x="1371600" y="1143000"/>
            <a:ext cx="4114800" cy="3086100"/>
          </a:xfrm>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181252"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0B32DFD9-A2EA-4799-941B-082E752D1889}" type="slidenum">
              <a:rPr lang="en-US" altLang="en-US"/>
              <a:pPr algn="r" eaLnBrk="1" hangingPunct="1">
                <a:spcBef>
                  <a:spcPct val="0"/>
                </a:spcBef>
              </a:pPr>
              <a:t>6</a:t>
            </a:fld>
            <a:endParaRPr lang="en-US" altLang="en-US"/>
          </a:p>
        </p:txBody>
      </p:sp>
    </p:spTree>
    <p:extLst>
      <p:ext uri="{BB962C8B-B14F-4D97-AF65-F5344CB8AC3E}">
        <p14:creationId xmlns:p14="http://schemas.microsoft.com/office/powerpoint/2010/main" val="3385716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xfrm>
            <a:off x="1371600" y="1143000"/>
            <a:ext cx="4114800" cy="3086100"/>
          </a:xfrm>
          <a:ln/>
        </p:spPr>
      </p:sp>
      <p:sp>
        <p:nvSpPr>
          <p:cNvPr id="183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183300"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BA24FFFC-EEF0-4797-B32C-BDC7469C2075}" type="slidenum">
              <a:rPr lang="en-US" altLang="en-US"/>
              <a:pPr algn="r" eaLnBrk="1" hangingPunct="1">
                <a:spcBef>
                  <a:spcPct val="0"/>
                </a:spcBef>
              </a:pPr>
              <a:t>7</a:t>
            </a:fld>
            <a:endParaRPr lang="en-US" altLang="en-US"/>
          </a:p>
        </p:txBody>
      </p:sp>
    </p:spTree>
    <p:extLst>
      <p:ext uri="{BB962C8B-B14F-4D97-AF65-F5344CB8AC3E}">
        <p14:creationId xmlns:p14="http://schemas.microsoft.com/office/powerpoint/2010/main" val="171583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xfrm>
            <a:off x="1371600" y="1143000"/>
            <a:ext cx="4114800" cy="3086100"/>
          </a:xfrm>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185348"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EAD96E50-12A2-47DC-AE86-106A00C8756D}" type="slidenum">
              <a:rPr lang="en-US" altLang="en-US"/>
              <a:pPr algn="r" eaLnBrk="1" hangingPunct="1">
                <a:spcBef>
                  <a:spcPct val="0"/>
                </a:spcBef>
              </a:pPr>
              <a:t>9</a:t>
            </a:fld>
            <a:endParaRPr lang="en-US" altLang="en-US"/>
          </a:p>
        </p:txBody>
      </p:sp>
    </p:spTree>
    <p:extLst>
      <p:ext uri="{BB962C8B-B14F-4D97-AF65-F5344CB8AC3E}">
        <p14:creationId xmlns:p14="http://schemas.microsoft.com/office/powerpoint/2010/main" val="807525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xfrm>
            <a:off x="1371600" y="1143000"/>
            <a:ext cx="4114800" cy="3086100"/>
          </a:xfrm>
          <a:ln/>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187396"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E678FF6B-66C3-47CC-AC03-C2DFE49B9285}" type="slidenum">
              <a:rPr lang="en-US" altLang="en-US"/>
              <a:pPr algn="r" eaLnBrk="1" hangingPunct="1">
                <a:spcBef>
                  <a:spcPct val="0"/>
                </a:spcBef>
              </a:pPr>
              <a:t>10</a:t>
            </a:fld>
            <a:endParaRPr lang="en-US" altLang="en-US"/>
          </a:p>
        </p:txBody>
      </p:sp>
    </p:spTree>
    <p:extLst>
      <p:ext uri="{BB962C8B-B14F-4D97-AF65-F5344CB8AC3E}">
        <p14:creationId xmlns:p14="http://schemas.microsoft.com/office/powerpoint/2010/main" val="3117749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xfrm>
            <a:off x="1371600" y="1143000"/>
            <a:ext cx="4114800" cy="3086100"/>
          </a:xfrm>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189444"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B21257A0-CB5F-4AE4-8ED5-4A017435E662}" type="slidenum">
              <a:rPr lang="en-US" altLang="en-US"/>
              <a:pPr algn="r" eaLnBrk="1" hangingPunct="1">
                <a:spcBef>
                  <a:spcPct val="0"/>
                </a:spcBef>
              </a:pPr>
              <a:t>11</a:t>
            </a:fld>
            <a:endParaRPr lang="en-US" altLang="en-US"/>
          </a:p>
        </p:txBody>
      </p:sp>
    </p:spTree>
    <p:extLst>
      <p:ext uri="{BB962C8B-B14F-4D97-AF65-F5344CB8AC3E}">
        <p14:creationId xmlns:p14="http://schemas.microsoft.com/office/powerpoint/2010/main" val="561270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xfrm>
            <a:off x="1371600" y="1143000"/>
            <a:ext cx="4114800" cy="3086100"/>
          </a:xfrm>
          <a:ln/>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191492"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0F9475E5-F271-440C-B47E-F238F1DF1C90}" type="slidenum">
              <a:rPr lang="en-US" altLang="en-US"/>
              <a:pPr algn="r" eaLnBrk="1" hangingPunct="1">
                <a:spcBef>
                  <a:spcPct val="0"/>
                </a:spcBef>
              </a:pPr>
              <a:t>12</a:t>
            </a:fld>
            <a:endParaRPr lang="en-US" altLang="en-US"/>
          </a:p>
        </p:txBody>
      </p:sp>
    </p:spTree>
    <p:extLst>
      <p:ext uri="{BB962C8B-B14F-4D97-AF65-F5344CB8AC3E}">
        <p14:creationId xmlns:p14="http://schemas.microsoft.com/office/powerpoint/2010/main" val="1615324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Slide Image Placeholder 1"/>
          <p:cNvSpPr>
            <a:spLocks noGrp="1" noRot="1" noChangeAspect="1" noTextEdit="1"/>
          </p:cNvSpPr>
          <p:nvPr>
            <p:ph type="sldImg"/>
          </p:nvPr>
        </p:nvSpPr>
        <p:spPr>
          <a:xfrm>
            <a:off x="1371600" y="1143000"/>
            <a:ext cx="4114800" cy="3086100"/>
          </a:xfrm>
          <a:ln/>
        </p:spPr>
      </p:sp>
      <p:sp>
        <p:nvSpPr>
          <p:cNvPr id="437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
        <p:nvSpPr>
          <p:cNvPr id="437252" name="Slide Number Placeholder 3"/>
          <p:cNvSpPr txBox="1">
            <a:spLocks noGrp="1"/>
          </p:cNvSpPr>
          <p:nvPr/>
        </p:nvSpPr>
        <p:spPr bwMode="auto">
          <a:xfrm>
            <a:off x="3971925" y="877411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lgn="r" eaLnBrk="1" hangingPunct="1">
              <a:spcBef>
                <a:spcPct val="0"/>
              </a:spcBef>
            </a:pPr>
            <a:fld id="{62CD8E9D-9CD6-44FD-9063-4171D9E2D49E}" type="slidenum">
              <a:rPr lang="en-US" altLang="en-US"/>
              <a:pPr algn="r" eaLnBrk="1" hangingPunct="1">
                <a:spcBef>
                  <a:spcPct val="0"/>
                </a:spcBef>
              </a:pPr>
              <a:t>13</a:t>
            </a:fld>
            <a:endParaRPr lang="en-US" altLang="en-US"/>
          </a:p>
        </p:txBody>
      </p:sp>
    </p:spTree>
    <p:extLst>
      <p:ext uri="{BB962C8B-B14F-4D97-AF65-F5344CB8AC3E}">
        <p14:creationId xmlns:p14="http://schemas.microsoft.com/office/powerpoint/2010/main" val="1007311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5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640171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4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096626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7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02891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8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756724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9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877155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0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4546044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1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337444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2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839998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2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331456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3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368814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4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8769371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6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82411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7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357120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0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5423548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4842982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960403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5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8047222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6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050223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7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991367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8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4139304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9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5311739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5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9368320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6_Blank">
    <p:spTree>
      <p:nvGrpSpPr>
        <p:cNvPr id="1" name=""/>
        <p:cNvGrpSpPr/>
        <p:nvPr/>
      </p:nvGrpSpPr>
      <p:grpSpPr>
        <a:xfrm>
          <a:off x="0" y="0"/>
          <a:ext cx="0" cy="0"/>
          <a:chOff x="0" y="0"/>
          <a:chExt cx="0" cy="0"/>
        </a:xfrm>
      </p:grpSpPr>
      <p:pic>
        <p:nvPicPr>
          <p:cNvPr id="4" name="Picture 2"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0930688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4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5745700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pic>
        <p:nvPicPr>
          <p:cNvPr id="3"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p:nvPr>
        </p:nvSpPr>
        <p:spPr>
          <a:xfrm>
            <a:off x="457200" y="274640"/>
            <a:ext cx="8229600" cy="5851525"/>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86437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0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96131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3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9865339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9_Blank">
    <p:spTree>
      <p:nvGrpSpPr>
        <p:cNvPr id="1" name=""/>
        <p:cNvGrpSpPr/>
        <p:nvPr/>
      </p:nvGrpSpPr>
      <p:grpSpPr>
        <a:xfrm>
          <a:off x="0" y="0"/>
          <a:ext cx="0" cy="0"/>
          <a:chOff x="0" y="0"/>
          <a:chExt cx="0" cy="0"/>
        </a:xfrm>
      </p:grpSpPr>
      <p:pic>
        <p:nvPicPr>
          <p:cNvPr id="4" name="Picture 7" descr="D:\J&amp;J PP Presentation\footer.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172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eader BLANK"/>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0" y="2"/>
            <a:ext cx="91440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93247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3DE10F-BAB2-A641-B3CC-CF57FBC67D0D}" type="datetimeFigureOut">
              <a:rPr lang="en-US" smtClean="0">
                <a:solidFill>
                  <a:prstClr val="black">
                    <a:tint val="75000"/>
                  </a:prstClr>
                </a:solidFill>
              </a:rPr>
              <a:pPr/>
              <a:t>10/13/16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B6327D-5D14-7F49-875C-EF0242B4469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theme" Target="../theme/theme1.xml"/><Relationship Id="rId41"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342900"/>
            <a:fld id="{0B3DE10F-BAB2-A641-B3CC-CF57FBC67D0D}" type="datetimeFigureOut">
              <a:rPr lang="en-US" smtClean="0">
                <a:solidFill>
                  <a:prstClr val="black">
                    <a:tint val="75000"/>
                  </a:prstClr>
                </a:solidFill>
              </a:rPr>
              <a:pPr defTabSz="342900"/>
              <a:t>10/13/16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3429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342900"/>
            <a:fld id="{D2B6327D-5D14-7F49-875C-EF0242B4469F}" type="slidenum">
              <a:rPr lang="en-US" smtClean="0">
                <a:solidFill>
                  <a:prstClr val="black">
                    <a:tint val="75000"/>
                  </a:prstClr>
                </a:solidFill>
              </a:rPr>
              <a:pPr defTabSz="342900"/>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7" r:id="rId28"/>
    <p:sldLayoutId id="2147483678" r:id="rId29"/>
    <p:sldLayoutId id="2147483679" r:id="rId30"/>
    <p:sldLayoutId id="2147483680" r:id="rId31"/>
    <p:sldLayoutId id="2147483681" r:id="rId32"/>
    <p:sldLayoutId id="2147483686" r:id="rId33"/>
    <p:sldLayoutId id="2147483687" r:id="rId34"/>
    <p:sldLayoutId id="2147483688" r:id="rId35"/>
    <p:sldLayoutId id="2147483690" r:id="rId36"/>
    <p:sldLayoutId id="2147483691" r:id="rId37"/>
    <p:sldLayoutId id="2147483692" r:id="rId38"/>
    <p:sldLayoutId id="2147483693" r:id="rId3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oleObject" Target="../embeddings/oleObject1.bin"/><Relationship Id="rId5" Type="http://schemas.openxmlformats.org/officeDocument/2006/relationships/image" Target="../media/image23.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oleObject2.bin"/><Relationship Id="rId5" Type="http://schemas.openxmlformats.org/officeDocument/2006/relationships/image" Target="../media/image27.png"/><Relationship Id="rId6" Type="http://schemas.openxmlformats.org/officeDocument/2006/relationships/oleObject" Target="../embeddings/oleObject3.bin"/><Relationship Id="rId7" Type="http://schemas.openxmlformats.org/officeDocument/2006/relationships/image" Target="../media/image28.png"/><Relationship Id="rId8" Type="http://schemas.openxmlformats.org/officeDocument/2006/relationships/oleObject" Target="../embeddings/oleObject4.bin"/><Relationship Id="rId9" Type="http://schemas.openxmlformats.org/officeDocument/2006/relationships/image" Target="../media/image29.png"/><Relationship Id="rId10" Type="http://schemas.openxmlformats.org/officeDocument/2006/relationships/oleObject" Target="../embeddings/oleObject5.bin"/><Relationship Id="rId11" Type="http://schemas.openxmlformats.org/officeDocument/2006/relationships/image" Target="../media/image30.png"/><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hyperlink" Target="http://hernialosangeles.com/portfolio-view/repair-huge-ventral-hernia-components-separation/"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em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jpeg"/><Relationship Id="rId5" Type="http://schemas.openxmlformats.org/officeDocument/2006/relationships/image" Target="../media/image37.jpeg"/><Relationship Id="rId1" Type="http://schemas.openxmlformats.org/officeDocument/2006/relationships/slideLayout" Target="../slideLayouts/slideLayout7.xml"/><Relationship Id="rId2" Type="http://schemas.openxmlformats.org/officeDocument/2006/relationships/image" Target="../media/image34.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291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864483" y="2627394"/>
            <a:ext cx="3410545" cy="1545363"/>
          </a:xfrm>
          <a:prstGeom prst="rect">
            <a:avLst/>
          </a:prstGeom>
          <a:noFill/>
          <a:ln>
            <a:noFill/>
          </a:ln>
          <a:extLst/>
        </p:spPr>
      </p:pic>
      <p:pic>
        <p:nvPicPr>
          <p:cNvPr id="422915" name="Picture 2" descr="M:\Customer Documentation\Product Brochures WORKING\WCS - Dynamic Wound Closure\Support\cord elastomer.tif"/>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852518" y="2664782"/>
            <a:ext cx="2491382" cy="148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2916" name="Rectangle 6"/>
          <p:cNvSpPr>
            <a:spLocks noChangeArrowheads="1"/>
          </p:cNvSpPr>
          <p:nvPr/>
        </p:nvSpPr>
        <p:spPr bwMode="auto">
          <a:xfrm>
            <a:off x="1143000" y="4242197"/>
            <a:ext cx="120015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0"/>
              </a:spcBef>
              <a:buClrTx/>
              <a:buSzTx/>
              <a:buFontTx/>
              <a:buNone/>
            </a:pPr>
            <a:r>
              <a:rPr lang="en-US" altLang="en-US" sz="1500" dirty="0">
                <a:solidFill>
                  <a:schemeClr val="tx1"/>
                </a:solidFill>
                <a:latin typeface="+mn-lt"/>
              </a:rPr>
              <a:t>Button Tail</a:t>
            </a:r>
          </a:p>
        </p:txBody>
      </p:sp>
      <p:sp>
        <p:nvSpPr>
          <p:cNvPr id="422917" name="Rectangle 11"/>
          <p:cNvSpPr>
            <a:spLocks noChangeArrowheads="1"/>
          </p:cNvSpPr>
          <p:nvPr/>
        </p:nvSpPr>
        <p:spPr bwMode="auto">
          <a:xfrm>
            <a:off x="6498134" y="4217127"/>
            <a:ext cx="120015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0"/>
              </a:spcBef>
              <a:buClrTx/>
              <a:buSzTx/>
              <a:buFontTx/>
              <a:buNone/>
            </a:pPr>
            <a:r>
              <a:rPr lang="en-US" altLang="en-US" sz="1500" dirty="0">
                <a:solidFill>
                  <a:schemeClr val="tx1"/>
                </a:solidFill>
                <a:latin typeface="+mn-lt"/>
              </a:rPr>
              <a:t>Elastomer</a:t>
            </a:r>
          </a:p>
        </p:txBody>
      </p:sp>
      <p:sp>
        <p:nvSpPr>
          <p:cNvPr id="422918" name="Rectangle 9"/>
          <p:cNvSpPr>
            <a:spLocks noChangeArrowheads="1"/>
          </p:cNvSpPr>
          <p:nvPr/>
        </p:nvSpPr>
        <p:spPr bwMode="auto">
          <a:xfrm>
            <a:off x="2949179" y="4343400"/>
            <a:ext cx="15430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0"/>
              </a:spcBef>
              <a:buClrTx/>
              <a:buSzTx/>
              <a:buFontTx/>
              <a:buNone/>
            </a:pPr>
            <a:r>
              <a:rPr lang="en-US" altLang="en-US" sz="1500" dirty="0">
                <a:solidFill>
                  <a:schemeClr val="tx1"/>
                </a:solidFill>
                <a:latin typeface="+mn-lt"/>
              </a:rPr>
              <a:t>Button Pad</a:t>
            </a:r>
          </a:p>
        </p:txBody>
      </p:sp>
      <p:sp>
        <p:nvSpPr>
          <p:cNvPr id="422919" name="Line 10"/>
          <p:cNvSpPr>
            <a:spLocks noChangeShapeType="1"/>
          </p:cNvSpPr>
          <p:nvPr/>
        </p:nvSpPr>
        <p:spPr bwMode="auto">
          <a:xfrm flipV="1">
            <a:off x="3815954" y="3771900"/>
            <a:ext cx="628650" cy="628650"/>
          </a:xfrm>
          <a:prstGeom prst="line">
            <a:avLst/>
          </a:prstGeom>
          <a:noFill/>
          <a:ln w="28575">
            <a:solidFill>
              <a:srgbClr val="4B7697"/>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422920" name="Line 14"/>
          <p:cNvSpPr>
            <a:spLocks noChangeShapeType="1"/>
          </p:cNvSpPr>
          <p:nvPr/>
        </p:nvSpPr>
        <p:spPr bwMode="auto">
          <a:xfrm flipV="1">
            <a:off x="2057400" y="3375422"/>
            <a:ext cx="628650" cy="628650"/>
          </a:xfrm>
          <a:prstGeom prst="line">
            <a:avLst/>
          </a:prstGeom>
          <a:noFill/>
          <a:ln w="28575">
            <a:solidFill>
              <a:srgbClr val="4B7697"/>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422921" name="Line 15"/>
          <p:cNvSpPr>
            <a:spLocks noChangeShapeType="1"/>
          </p:cNvSpPr>
          <p:nvPr/>
        </p:nvSpPr>
        <p:spPr bwMode="auto">
          <a:xfrm flipH="1">
            <a:off x="4842273" y="2605089"/>
            <a:ext cx="479821" cy="604838"/>
          </a:xfrm>
          <a:prstGeom prst="line">
            <a:avLst/>
          </a:prstGeom>
          <a:noFill/>
          <a:ln w="28575">
            <a:solidFill>
              <a:srgbClr val="4B7697"/>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422922" name="Rectangle 8"/>
          <p:cNvSpPr>
            <a:spLocks noChangeArrowheads="1"/>
          </p:cNvSpPr>
          <p:nvPr/>
        </p:nvSpPr>
        <p:spPr bwMode="auto">
          <a:xfrm>
            <a:off x="5126237" y="2338388"/>
            <a:ext cx="16002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0"/>
              </a:spcBef>
              <a:buClrTx/>
              <a:buSzTx/>
              <a:buFontTx/>
              <a:buNone/>
            </a:pPr>
            <a:r>
              <a:rPr lang="en-US" altLang="en-US" sz="1500" dirty="0">
                <a:solidFill>
                  <a:schemeClr val="tx1"/>
                </a:solidFill>
                <a:latin typeface="+mn-lt"/>
              </a:rPr>
              <a:t>Button Anchor</a:t>
            </a:r>
          </a:p>
        </p:txBody>
      </p:sp>
      <p:sp>
        <p:nvSpPr>
          <p:cNvPr id="552973" name="Rectangle 13"/>
          <p:cNvSpPr>
            <a:spLocks noChangeArrowheads="1"/>
          </p:cNvSpPr>
          <p:nvPr/>
        </p:nvSpPr>
        <p:spPr bwMode="auto">
          <a:xfrm>
            <a:off x="1304364" y="632852"/>
            <a:ext cx="6572250" cy="857250"/>
          </a:xfrm>
          <a:prstGeom prst="rect">
            <a:avLst/>
          </a:prstGeom>
          <a:noFill/>
          <a:ln w="9525">
            <a:noFill/>
            <a:miter lim="800000"/>
            <a:headEnd/>
            <a:tailEnd/>
          </a:ln>
          <a:effectLst/>
        </p:spPr>
        <p:txBody>
          <a:bodyPr/>
          <a:lstStyle/>
          <a:p>
            <a:pPr algn="ctr">
              <a:defRPr/>
            </a:pPr>
            <a:r>
              <a:rPr lang="en-US" sz="3200" dirty="0">
                <a:latin typeface="+mj-lt"/>
                <a:cs typeface="Arial" charset="0"/>
              </a:rPr>
              <a:t>ABRA®</a:t>
            </a:r>
            <a:r>
              <a:rPr lang="en-US" sz="2400" dirty="0">
                <a:latin typeface="+mj-lt"/>
                <a:cs typeface="Arial" charset="0"/>
              </a:rPr>
              <a:t> </a:t>
            </a:r>
            <a:br>
              <a:rPr lang="en-US" sz="2400" dirty="0">
                <a:latin typeface="+mj-lt"/>
                <a:cs typeface="Arial" charset="0"/>
              </a:rPr>
            </a:br>
            <a:r>
              <a:rPr lang="en-US" sz="2800" i="1" dirty="0">
                <a:latin typeface="+mj-lt"/>
                <a:cs typeface="Arial" charset="0"/>
              </a:rPr>
              <a:t>Abdominal Wall Closure</a:t>
            </a:r>
          </a:p>
        </p:txBody>
      </p:sp>
      <p:sp>
        <p:nvSpPr>
          <p:cNvPr id="2" name="Rectangle 1"/>
          <p:cNvSpPr/>
          <p:nvPr/>
        </p:nvSpPr>
        <p:spPr>
          <a:xfrm>
            <a:off x="1306045" y="4926670"/>
            <a:ext cx="6615113" cy="1200329"/>
          </a:xfrm>
          <a:prstGeom prst="rect">
            <a:avLst/>
          </a:prstGeom>
        </p:spPr>
        <p:txBody>
          <a:bodyPr wrap="square">
            <a:spAutoFit/>
          </a:bodyPr>
          <a:lstStyle/>
          <a:p>
            <a:pPr algn="ctr"/>
            <a:r>
              <a:rPr lang="en-CA" dirty="0"/>
              <a:t>ABRA® Abdominal Wall Closure is indicated for retracted, full-thickness midline abdominal closure after laparotomy for Abdominal Compartment Syndrome (ACS</a:t>
            </a:r>
            <a:r>
              <a:rPr lang="en-CA" dirty="0" smtClean="0"/>
              <a:t>), </a:t>
            </a:r>
            <a:r>
              <a:rPr lang="en-CA" dirty="0"/>
              <a:t>mesh removal, AAA, or abdominal trauma, and for retention of abdominal wall closure.</a:t>
            </a:r>
          </a:p>
        </p:txBody>
      </p:sp>
    </p:spTree>
    <p:extLst>
      <p:ext uri="{BB962C8B-B14F-4D97-AF65-F5344CB8AC3E}">
        <p14:creationId xmlns:p14="http://schemas.microsoft.com/office/powerpoint/2010/main" val="10829473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828800" y="1200150"/>
            <a:ext cx="5600700"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6371" name="Text Box 3"/>
          <p:cNvSpPr txBox="1">
            <a:spLocks noChangeArrowheads="1"/>
          </p:cNvSpPr>
          <p:nvPr/>
        </p:nvSpPr>
        <p:spPr bwMode="auto">
          <a:xfrm>
            <a:off x="2057400" y="5627595"/>
            <a:ext cx="5372100" cy="553998"/>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Day 3 after replacement of dressings, elastomer tensioning and “The Move”</a:t>
            </a:r>
          </a:p>
        </p:txBody>
      </p:sp>
      <p:sp>
        <p:nvSpPr>
          <p:cNvPr id="186372" name="Text Box 5"/>
          <p:cNvSpPr txBox="1">
            <a:spLocks noChangeArrowheads="1"/>
          </p:cNvSpPr>
          <p:nvPr/>
        </p:nvSpPr>
        <p:spPr bwMode="auto">
          <a:xfrm>
            <a:off x="1828800" y="752757"/>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MVA Victim</a:t>
            </a:r>
          </a:p>
        </p:txBody>
      </p:sp>
    </p:spTree>
    <p:extLst>
      <p:ext uri="{BB962C8B-B14F-4D97-AF65-F5344CB8AC3E}">
        <p14:creationId xmlns:p14="http://schemas.microsoft.com/office/powerpoint/2010/main" val="39309144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657350" y="1275161"/>
            <a:ext cx="5886450" cy="4096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8419" name="Text Box 3"/>
          <p:cNvSpPr txBox="1">
            <a:spLocks noChangeArrowheads="1"/>
          </p:cNvSpPr>
          <p:nvPr/>
        </p:nvSpPr>
        <p:spPr bwMode="auto">
          <a:xfrm>
            <a:off x="5032771" y="5588095"/>
            <a:ext cx="2511029"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Fascia Closed Day 6</a:t>
            </a:r>
          </a:p>
        </p:txBody>
      </p:sp>
      <p:sp>
        <p:nvSpPr>
          <p:cNvPr id="188420" name="Text Box 5"/>
          <p:cNvSpPr txBox="1">
            <a:spLocks noChangeArrowheads="1"/>
          </p:cNvSpPr>
          <p:nvPr/>
        </p:nvSpPr>
        <p:spPr bwMode="auto">
          <a:xfrm>
            <a:off x="1657350" y="793098"/>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MVA Victim</a:t>
            </a:r>
          </a:p>
        </p:txBody>
      </p:sp>
    </p:spTree>
    <p:extLst>
      <p:ext uri="{BB962C8B-B14F-4D97-AF65-F5344CB8AC3E}">
        <p14:creationId xmlns:p14="http://schemas.microsoft.com/office/powerpoint/2010/main" val="3980366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600200" y="1196578"/>
            <a:ext cx="5943600" cy="422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0467" name="Text Box 3"/>
          <p:cNvSpPr txBox="1">
            <a:spLocks noChangeArrowheads="1"/>
          </p:cNvSpPr>
          <p:nvPr/>
        </p:nvSpPr>
        <p:spPr bwMode="auto">
          <a:xfrm>
            <a:off x="3775471" y="5621713"/>
            <a:ext cx="3768329"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Fascia Closure verified Day 10</a:t>
            </a:r>
          </a:p>
        </p:txBody>
      </p:sp>
      <p:sp>
        <p:nvSpPr>
          <p:cNvPr id="190468" name="Text Box 5"/>
          <p:cNvSpPr txBox="1">
            <a:spLocks noChangeArrowheads="1"/>
          </p:cNvSpPr>
          <p:nvPr/>
        </p:nvSpPr>
        <p:spPr bwMode="auto">
          <a:xfrm>
            <a:off x="1600200" y="739310"/>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MVA Victim</a:t>
            </a:r>
          </a:p>
        </p:txBody>
      </p:sp>
    </p:spTree>
    <p:extLst>
      <p:ext uri="{BB962C8B-B14F-4D97-AF65-F5344CB8AC3E}">
        <p14:creationId xmlns:p14="http://schemas.microsoft.com/office/powerpoint/2010/main" val="1107658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22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71650" y="1200150"/>
            <a:ext cx="5600700" cy="4201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6227" name="Text Box 3"/>
          <p:cNvSpPr txBox="1">
            <a:spLocks noChangeArrowheads="1"/>
          </p:cNvSpPr>
          <p:nvPr/>
        </p:nvSpPr>
        <p:spPr bwMode="auto">
          <a:xfrm>
            <a:off x="4861321" y="5507412"/>
            <a:ext cx="2511029"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50000"/>
              </a:spcBef>
              <a:buClrTx/>
              <a:buSzTx/>
              <a:buFontTx/>
              <a:buNone/>
            </a:pPr>
            <a:r>
              <a:rPr lang="en-US" altLang="en-US" sz="1500" dirty="0">
                <a:solidFill>
                  <a:schemeClr val="tx1"/>
                </a:solidFill>
                <a:latin typeface="+mj-lt"/>
              </a:rPr>
              <a:t>One Year Follow-up</a:t>
            </a:r>
          </a:p>
        </p:txBody>
      </p:sp>
      <p:sp>
        <p:nvSpPr>
          <p:cNvPr id="436228" name="Text Box 5"/>
          <p:cNvSpPr txBox="1">
            <a:spLocks noChangeArrowheads="1"/>
          </p:cNvSpPr>
          <p:nvPr/>
        </p:nvSpPr>
        <p:spPr bwMode="auto">
          <a:xfrm>
            <a:off x="1771650" y="7191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50000"/>
              </a:spcBef>
              <a:buClrTx/>
              <a:buSzTx/>
              <a:buFontTx/>
              <a:buNone/>
            </a:pPr>
            <a:r>
              <a:rPr lang="en-US" altLang="en-US" sz="1500" dirty="0">
                <a:solidFill>
                  <a:schemeClr val="tx1"/>
                </a:solidFill>
                <a:latin typeface="+mj-lt"/>
              </a:rPr>
              <a:t>MVA Victim</a:t>
            </a:r>
          </a:p>
        </p:txBody>
      </p:sp>
    </p:spTree>
    <p:extLst>
      <p:ext uri="{BB962C8B-B14F-4D97-AF65-F5344CB8AC3E}">
        <p14:creationId xmlns:p14="http://schemas.microsoft.com/office/powerpoint/2010/main" val="11898730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1525191" y="869017"/>
            <a:ext cx="6057900" cy="507831"/>
          </a:xfrm>
          <a:prstGeom prst="rect">
            <a:avLst/>
          </a:prstGeom>
          <a:noFill/>
          <a:ln w="9525">
            <a:noFill/>
            <a:miter lim="800000"/>
            <a:headEnd/>
            <a:tailEnd/>
          </a:ln>
          <a:effectLst/>
        </p:spPr>
        <p:txBody>
          <a:bodyPr>
            <a:spAutoFit/>
          </a:bodyPr>
          <a:lstStyle/>
          <a:p>
            <a:pPr algn="ctr">
              <a:defRPr/>
            </a:pPr>
            <a:r>
              <a:rPr lang="en-US" sz="2700" dirty="0" smtClean="0">
                <a:cs typeface="Arial" charset="0"/>
              </a:rPr>
              <a:t>ABRA Abdomina</a:t>
            </a:r>
            <a:r>
              <a:rPr lang="en-US" sz="2700" dirty="0">
                <a:cs typeface="Arial" charset="0"/>
              </a:rPr>
              <a:t>l</a:t>
            </a:r>
            <a:r>
              <a:rPr lang="en-US" sz="2700" dirty="0" smtClean="0">
                <a:cs typeface="Arial" charset="0"/>
              </a:rPr>
              <a:t> </a:t>
            </a:r>
            <a:r>
              <a:rPr lang="en-US" sz="2700" dirty="0">
                <a:cs typeface="Arial" charset="0"/>
              </a:rPr>
              <a:t>is ONLY used with NPWT</a:t>
            </a:r>
          </a:p>
        </p:txBody>
      </p:sp>
      <p:pic>
        <p:nvPicPr>
          <p:cNvPr id="15364"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514601" y="1885950"/>
            <a:ext cx="4079081" cy="323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14619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796319" y="5272928"/>
            <a:ext cx="7865269" cy="438582"/>
          </a:xfrm>
          <a:prstGeom prst="rect">
            <a:avLst/>
          </a:prstGeom>
          <a:noFill/>
          <a:ln w="9525">
            <a:noFill/>
            <a:miter lim="800000"/>
            <a:headEnd/>
            <a:tailEnd/>
          </a:ln>
          <a:effectLst/>
        </p:spPr>
        <p:txBody>
          <a:bodyPr wrap="square">
            <a:spAutoFit/>
          </a:bodyPr>
          <a:lstStyle/>
          <a:p>
            <a:pPr algn="ctr">
              <a:defRPr/>
            </a:pPr>
            <a:r>
              <a:rPr lang="en-US" sz="2250" dirty="0" smtClean="0">
                <a:cs typeface="Arial" charset="0"/>
              </a:rPr>
              <a:t>NPWT </a:t>
            </a:r>
            <a:r>
              <a:rPr lang="en-US" sz="2250" dirty="0">
                <a:cs typeface="Arial" charset="0"/>
              </a:rPr>
              <a:t>does not provide is medial fascial </a:t>
            </a:r>
            <a:r>
              <a:rPr lang="en-US" sz="2250" dirty="0" smtClean="0">
                <a:cs typeface="Arial" charset="0"/>
              </a:rPr>
              <a:t>traction</a:t>
            </a:r>
            <a:endParaRPr lang="en-US" sz="2250" dirty="0">
              <a:cs typeface="Arial" charset="0"/>
            </a:endParaRPr>
          </a:p>
        </p:txBody>
      </p:sp>
      <p:graphicFrame>
        <p:nvGraphicFramePr>
          <p:cNvPr id="1026" name="Object 18"/>
          <p:cNvGraphicFramePr>
            <a:graphicFrameLocks noChangeAspect="1"/>
          </p:cNvGraphicFramePr>
          <p:nvPr>
            <p:extLst>
              <p:ext uri="{D42A27DB-BD31-4B8C-83A1-F6EECF244321}">
                <p14:modId xmlns:p14="http://schemas.microsoft.com/office/powerpoint/2010/main" val="281025020"/>
              </p:ext>
            </p:extLst>
          </p:nvPr>
        </p:nvGraphicFramePr>
        <p:xfrm>
          <a:off x="2098371" y="1396394"/>
          <a:ext cx="5086350" cy="3074194"/>
        </p:xfrm>
        <a:graphic>
          <a:graphicData uri="http://schemas.openxmlformats.org/presentationml/2006/ole">
            <mc:AlternateContent xmlns:mc="http://schemas.openxmlformats.org/markup-compatibility/2006">
              <mc:Choice xmlns:v="urn:schemas-microsoft-com:vml" Requires="v">
                <p:oleObj spid="_x0000_s6187" name="Bitmap Image" r:id="rId4" imgW="10469436" imgH="6323810" progId="PBrush">
                  <p:embed/>
                </p:oleObj>
              </mc:Choice>
              <mc:Fallback>
                <p:oleObj name="Bitmap Image" r:id="rId4" imgW="10469436" imgH="6323810" progId="PBrush">
                  <p:embed/>
                  <p:pic>
                    <p:nvPicPr>
                      <p:cNvPr id="0" name="Picture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8371" y="1396394"/>
                        <a:ext cx="5086350" cy="3074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3033631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KCI website</a:t>
            </a:r>
            <a:br>
              <a:rPr lang="en-CA" dirty="0" smtClean="0"/>
            </a:br>
            <a:endParaRPr lang="en-CA" dirty="0"/>
          </a:p>
        </p:txBody>
      </p:sp>
      <p:sp>
        <p:nvSpPr>
          <p:cNvPr id="3" name="Subtitle 2"/>
          <p:cNvSpPr>
            <a:spLocks noGrp="1"/>
          </p:cNvSpPr>
          <p:nvPr>
            <p:ph type="subTitle" idx="1"/>
          </p:nvPr>
        </p:nvSpPr>
        <p:spPr/>
        <p:txBody>
          <a:bodyPr/>
          <a:lstStyle/>
          <a:p>
            <a:endParaRPr lang="en-CA"/>
          </a:p>
        </p:txBody>
      </p:sp>
    </p:spTree>
    <p:extLst>
      <p:ext uri="{BB962C8B-B14F-4D97-AF65-F5344CB8AC3E}">
        <p14:creationId xmlns:p14="http://schemas.microsoft.com/office/powerpoint/2010/main" val="2492980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942975" y="1285875"/>
            <a:ext cx="7743825" cy="461665"/>
          </a:xfrm>
          <a:prstGeom prst="rect">
            <a:avLst/>
          </a:prstGeom>
          <a:noFill/>
          <a:ln w="9525">
            <a:noFill/>
            <a:miter lim="800000"/>
            <a:headEnd/>
            <a:tailEnd/>
          </a:ln>
          <a:effectLst/>
        </p:spPr>
        <p:txBody>
          <a:bodyPr wrap="square">
            <a:spAutoFit/>
          </a:bodyPr>
          <a:lstStyle/>
          <a:p>
            <a:pPr algn="ctr">
              <a:defRPr/>
            </a:pPr>
            <a:r>
              <a:rPr lang="en-US" sz="2400" dirty="0">
                <a:cs typeface="Arial" charset="0"/>
              </a:rPr>
              <a:t>ABRA and NPWT </a:t>
            </a:r>
            <a:r>
              <a:rPr lang="en-US" sz="2400" dirty="0" smtClean="0">
                <a:cs typeface="Arial" charset="0"/>
              </a:rPr>
              <a:t>are </a:t>
            </a:r>
            <a:r>
              <a:rPr lang="en-US" sz="2400" dirty="0" err="1" smtClean="0">
                <a:cs typeface="Arial" charset="0"/>
              </a:rPr>
              <a:t>are</a:t>
            </a:r>
            <a:r>
              <a:rPr lang="en-US" sz="2400" dirty="0" smtClean="0">
                <a:cs typeface="Arial" charset="0"/>
              </a:rPr>
              <a:t> complimentary</a:t>
            </a:r>
            <a:endParaRPr lang="en-US" sz="2400" dirty="0">
              <a:cs typeface="Arial" charset="0"/>
            </a:endParaRPr>
          </a:p>
        </p:txBody>
      </p:sp>
      <p:pic>
        <p:nvPicPr>
          <p:cNvPr id="17412"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843212" y="2329703"/>
            <a:ext cx="3943350" cy="3125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4877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1623733" y="4887166"/>
            <a:ext cx="6057900" cy="830997"/>
          </a:xfrm>
          <a:prstGeom prst="rect">
            <a:avLst/>
          </a:prstGeom>
          <a:noFill/>
          <a:ln w="9525">
            <a:noFill/>
            <a:miter lim="800000"/>
            <a:headEnd/>
            <a:tailEnd/>
          </a:ln>
          <a:effectLst/>
        </p:spPr>
        <p:txBody>
          <a:bodyPr>
            <a:spAutoFit/>
          </a:bodyPr>
          <a:lstStyle/>
          <a:p>
            <a:pPr algn="ctr">
              <a:defRPr/>
            </a:pPr>
            <a:r>
              <a:rPr lang="en-US" sz="2400" dirty="0" smtClean="0">
                <a:latin typeface="+mj-lt"/>
                <a:cs typeface="Arial" charset="0"/>
              </a:rPr>
              <a:t>ABRA provides </a:t>
            </a:r>
            <a:r>
              <a:rPr lang="en-US" sz="2400" dirty="0">
                <a:latin typeface="+mj-lt"/>
                <a:cs typeface="Arial" charset="0"/>
              </a:rPr>
              <a:t>persistent elastic medial fascial traction</a:t>
            </a:r>
            <a:r>
              <a:rPr lang="en-US" sz="2250" dirty="0">
                <a:latin typeface="+mj-lt"/>
                <a:cs typeface="Arial" charset="0"/>
              </a:rPr>
              <a:t>.</a:t>
            </a:r>
          </a:p>
        </p:txBody>
      </p:sp>
      <p:pic>
        <p:nvPicPr>
          <p:cNvPr id="1638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96085" y="1055594"/>
            <a:ext cx="4552950"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70523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5144" name="Group 312"/>
          <p:cNvGraphicFramePr>
            <a:graphicFrameLocks noGrp="1"/>
          </p:cNvGraphicFramePr>
          <p:nvPr>
            <p:extLst>
              <p:ext uri="{D42A27DB-BD31-4B8C-83A1-F6EECF244321}">
                <p14:modId xmlns:p14="http://schemas.microsoft.com/office/powerpoint/2010/main" val="2441373948"/>
              </p:ext>
            </p:extLst>
          </p:nvPr>
        </p:nvGraphicFramePr>
        <p:xfrm>
          <a:off x="755374" y="1077218"/>
          <a:ext cx="7977808" cy="5541380"/>
        </p:xfrm>
        <a:graphic>
          <a:graphicData uri="http://schemas.openxmlformats.org/drawingml/2006/table">
            <a:tbl>
              <a:tblPr/>
              <a:tblGrid>
                <a:gridCol w="1906283"/>
                <a:gridCol w="2110690"/>
                <a:gridCol w="163768"/>
                <a:gridCol w="1946923"/>
                <a:gridCol w="328671"/>
                <a:gridCol w="1521473"/>
              </a:tblGrid>
              <a:tr h="28797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Problem Addressed?</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NPWT ALONE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ABRA ALONE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NPWT + ABRA</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7424">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3rd space Loss of Domain</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helps restore 3rd spacing</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Restores domain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55648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Abdominal Aspect Ratio </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NO, Does not address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Increases cavity vol.</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49095">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Fascial Retraction</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NO, Does not directly address,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dynamic medial traction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71295">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Ventilation Problems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helps support ventilation</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Normalizes pressures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65607">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Fistula Formation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lowest rates 1.6 to 4.4%</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rapid Abdominal closure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571656">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Intra-Abdominal hypertension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excellent with fluid balance system</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 Allows for control of IAP</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591993">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Edema - Exudate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excellent exudate removal system</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NO, Does not address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493237">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Infection</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YES potentially reduces bacterial colonization</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l"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2">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cs typeface="Arial" charset="0"/>
                        </a:rPr>
                        <a:t>NO, Does not address</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hMerge="1">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cs typeface="Arial" charset="0"/>
                        </a:rPr>
                        <a:t>YES</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287973">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2">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175854">
                <a:tc gridSpan="6">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a:cs typeface="Arial" charset="0"/>
                        </a:rPr>
                        <a:t> </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cap="flat">
                      <a:noFill/>
                    </a:lnL>
                    <a:lnR>
                      <a:noFill/>
                    </a:lnR>
                    <a:lnT>
                      <a:noFill/>
                    </a:lnT>
                    <a:lnB>
                      <a:noFill/>
                    </a:lnB>
                    <a:lnTlToBr>
                      <a:noFill/>
                    </a:lnTlToBr>
                    <a:lnBlToTr>
                      <a:noFill/>
                    </a:lnBlToTr>
                    <a:noFill/>
                  </a:tcPr>
                </a:tc>
                <a:tc hMerge="1">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T="45708" marB="45708" anchor="b" horzOverflow="overflow">
                    <a:lnL>
                      <a:noFill/>
                    </a:lnL>
                    <a:lnR>
                      <a:noFill/>
                    </a:lnR>
                    <a:lnT>
                      <a:noFill/>
                    </a:lnT>
                    <a:lnB>
                      <a:noFill/>
                    </a:lnB>
                    <a:lnTlToBr>
                      <a:noFill/>
                    </a:lnTlToBr>
                    <a:lnBlToTr>
                      <a:noFill/>
                    </a:lnBlToTr>
                    <a:noFill/>
                  </a:tcPr>
                </a:tc>
                <a:tc hMerge="1">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txBody>
                  <a:tcPr marT="45708" marB="45708" anchor="b" horzOverflow="overflow">
                    <a:lnL>
                      <a:noFill/>
                    </a:lnL>
                    <a:lnR>
                      <a:noFill/>
                    </a:lnR>
                    <a:lnT>
                      <a:noFill/>
                    </a:lnT>
                    <a:lnB>
                      <a:noFill/>
                    </a:lnB>
                    <a:lnTlToBr>
                      <a:noFill/>
                    </a:lnTlToBr>
                    <a:lnBlToTr>
                      <a:noFill/>
                    </a:lnBlToTr>
                    <a:solidFill>
                      <a:srgbClr val="FFFFFF"/>
                    </a:solidFill>
                  </a:tcPr>
                </a:tc>
                <a:tc hMerge="1">
                  <a:txBody>
                    <a:bodyPr/>
                    <a:lstStyle/>
                    <a:p>
                      <a:endParaRPr lang="en-CA"/>
                    </a:p>
                  </a:txBody>
                  <a:tcPr/>
                </a:tc>
                <a:tc hMerge="1">
                  <a:txBody>
                    <a:body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a:txBody>
                  <a:tcPr marT="45708" marB="45708" anchor="b" horzOverflow="overflow">
                    <a:lnL>
                      <a:noFill/>
                    </a:lnL>
                    <a:lnR cap="flat">
                      <a:noFill/>
                    </a:lnR>
                    <a:lnT>
                      <a:noFill/>
                    </a:lnT>
                    <a:lnB>
                      <a:noFill/>
                    </a:lnB>
                    <a:lnTlToBr>
                      <a:noFill/>
                    </a:lnTlToBr>
                    <a:lnBlToTr>
                      <a:noFill/>
                    </a:lnBlToTr>
                    <a:solidFill>
                      <a:srgbClr val="FFFFFF"/>
                    </a:solidFill>
                  </a:tcPr>
                </a:tc>
                <a:tc hMerge="1">
                  <a:txBody>
                    <a:bodyPr/>
                    <a:lstStyle/>
                    <a:p>
                      <a:endParaRPr lang="en-CA"/>
                    </a:p>
                  </a:txBody>
                  <a:tcPr/>
                </a:tc>
              </a:tr>
              <a:tr h="0">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200" b="1" i="0" u="sng" strike="noStrike" cap="none" normalizeH="0" baseline="0" smtClean="0">
                          <a:ln>
                            <a:noFill/>
                          </a:ln>
                          <a:solidFill>
                            <a:schemeClr val="tx1"/>
                          </a:solidFill>
                          <a:effectLst/>
                          <a:latin typeface="Arial" charset="0"/>
                          <a:cs typeface="Arial" charset="0"/>
                        </a:rPr>
                        <a:t>Color Legend</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b" horzOverflow="overflow">
                    <a:lnL cap="flat">
                      <a:noFill/>
                    </a:lnL>
                    <a:lnR>
                      <a:noFill/>
                    </a:lnR>
                    <a:lnT>
                      <a:noFill/>
                    </a:lnT>
                    <a:lnB cap="flat">
                      <a:noFill/>
                    </a:lnB>
                    <a:lnTlToBr>
                      <a:noFill/>
                    </a:lnTlToBr>
                    <a:lnBlToTr>
                      <a:noFill/>
                    </a:lnBlToTr>
                    <a:solidFill>
                      <a:srgbClr val="FFFF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Very Effective</a:t>
                      </a:r>
                      <a:endParaRPr kumimoji="0" lang="en-US" sz="1200" b="0" i="0" u="none" strike="noStrike" cap="none" normalizeH="0" baseline="0" smtClean="0">
                        <a:ln>
                          <a:noFill/>
                        </a:ln>
                        <a:solidFill>
                          <a:schemeClr val="tx1"/>
                        </a:solidFill>
                        <a:effectLst/>
                        <a:latin typeface="Times New Roman" pitchFamily="18" charset="0"/>
                      </a:endParaRPr>
                    </a:p>
                  </a:txBody>
                  <a:tcPr marL="68580" marR="68580" marT="34281" marB="34281" anchor="b" horzOverflow="overflow">
                    <a:lnL>
                      <a:noFill/>
                    </a:lnL>
                    <a:lnR>
                      <a:noFill/>
                    </a:lnR>
                    <a:lnT>
                      <a:noFill/>
                    </a:lnT>
                    <a:lnB cap="flat">
                      <a:noFill/>
                    </a:lnB>
                    <a:lnTlToBr>
                      <a:noFill/>
                    </a:lnTlToBr>
                    <a:lnBlToTr>
                      <a:noFill/>
                    </a:lnBlToTr>
                    <a:solidFill>
                      <a:srgbClr val="00FF00"/>
                    </a:solidFill>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Maybe Effective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a:noFill/>
                    </a:lnR>
                    <a:lnT>
                      <a:noFill/>
                    </a:lnT>
                    <a:lnB cap="flat">
                      <a:noFill/>
                    </a:lnB>
                    <a:lnTlToBr>
                      <a:noFill/>
                    </a:lnTlToBr>
                    <a:lnBlToTr>
                      <a:noFill/>
                    </a:lnBlToTr>
                    <a:solidFill>
                      <a:srgbClr val="FFFF00"/>
                    </a:solidFill>
                  </a:tcPr>
                </a:tc>
                <a:tc hMerge="1">
                  <a:txBody>
                    <a:bodyPr/>
                    <a:lstStyle/>
                    <a:p>
                      <a:endParaRPr lang="en-CA"/>
                    </a:p>
                  </a:txBody>
                  <a:tcPr/>
                </a:tc>
                <a:tc gridSpan="2">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Not Effective</a:t>
                      </a:r>
                      <a:endParaRPr kumimoji="0" lang="en-US" sz="1200" b="0" i="0" u="none" strike="noStrike" cap="none" normalizeH="0" baseline="0" dirty="0" smtClean="0">
                        <a:ln>
                          <a:noFill/>
                        </a:ln>
                        <a:solidFill>
                          <a:schemeClr val="tx1"/>
                        </a:solidFill>
                        <a:effectLst/>
                        <a:latin typeface="Times New Roman" pitchFamily="18" charset="0"/>
                      </a:endParaRPr>
                    </a:p>
                  </a:txBody>
                  <a:tcPr marL="68580" marR="68580" marT="34281" marB="34281" anchor="b" horzOverflow="overflow">
                    <a:lnL>
                      <a:noFill/>
                    </a:lnL>
                    <a:lnR cap="flat">
                      <a:noFill/>
                    </a:lnR>
                    <a:lnT>
                      <a:noFill/>
                    </a:lnT>
                    <a:lnB cap="flat">
                      <a:noFill/>
                    </a:lnB>
                    <a:lnTlToBr>
                      <a:noFill/>
                    </a:lnTlToBr>
                    <a:lnBlToTr>
                      <a:noFill/>
                    </a:lnBlToTr>
                    <a:solidFill>
                      <a:srgbClr val="FF0000"/>
                    </a:solidFill>
                  </a:tcPr>
                </a:tc>
                <a:tc hMerge="1">
                  <a:txBody>
                    <a:bodyPr/>
                    <a:lstStyle/>
                    <a:p>
                      <a:endParaRPr lang="en-CA"/>
                    </a:p>
                  </a:txBody>
                  <a:tcPr/>
                </a:tc>
              </a:tr>
            </a:tbl>
          </a:graphicData>
        </a:graphic>
      </p:graphicFrame>
    </p:spTree>
    <p:extLst>
      <p:ext uri="{BB962C8B-B14F-4D97-AF65-F5344CB8AC3E}">
        <p14:creationId xmlns:p14="http://schemas.microsoft.com/office/powerpoint/2010/main" val="1875911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373488" y="166179"/>
            <a:ext cx="6680966" cy="6505077"/>
          </a:xfrm>
          <a:prstGeom prst="rect">
            <a:avLst/>
          </a:prstGeom>
          <a:noFill/>
        </p:spPr>
      </p:pic>
    </p:spTree>
    <p:extLst>
      <p:ext uri="{BB962C8B-B14F-4D97-AF65-F5344CB8AC3E}">
        <p14:creationId xmlns:p14="http://schemas.microsoft.com/office/powerpoint/2010/main" val="3872741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485900" y="4686300"/>
            <a:ext cx="6286500" cy="300082"/>
          </a:xfrm>
          <a:prstGeom prst="rect">
            <a:avLst/>
          </a:prstGeom>
          <a:noFill/>
          <a:ln w="9525">
            <a:noFill/>
            <a:miter lim="800000"/>
            <a:headEnd/>
            <a:tailEnd/>
          </a:ln>
          <a:effectLst/>
        </p:spPr>
        <p:txBody>
          <a:bodyPr>
            <a:spAutoFit/>
          </a:bodyPr>
          <a:lstStyle/>
          <a:p>
            <a:pPr algn="ctr" eaLnBrk="1" hangingPunct="1">
              <a:defRPr/>
            </a:pPr>
            <a:r>
              <a:rPr lang="en-US" sz="1350" b="1" i="1" dirty="0">
                <a:solidFill>
                  <a:srgbClr val="4B7697"/>
                </a:solidFill>
                <a:effectLst>
                  <a:outerShdw blurRad="38100" dist="38100" dir="2700000" algn="tl">
                    <a:srgbClr val="C0C0C0"/>
                  </a:outerShdw>
                </a:effectLst>
                <a:latin typeface="Arial" charset="0"/>
                <a:cs typeface="Arial" charset="0"/>
              </a:rPr>
              <a:t>ABRA Abdominal and NPWT are complimentary technologies.</a:t>
            </a:r>
          </a:p>
        </p:txBody>
      </p:sp>
      <p:pic>
        <p:nvPicPr>
          <p:cNvPr id="166916"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50762" y="1267109"/>
            <a:ext cx="8422984" cy="5017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1119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1348980" y="1133415"/>
            <a:ext cx="6263879" cy="400110"/>
          </a:xfrm>
          <a:prstGeom prst="rect">
            <a:avLst/>
          </a:prstGeom>
          <a:solidFill>
            <a:srgbClr val="4B7697">
              <a:alpha val="69000"/>
            </a:srgbClr>
          </a:solidFill>
          <a:ln w="9525">
            <a:noFill/>
            <a:miter lim="800000"/>
            <a:headEnd/>
            <a:tailEnd/>
          </a:ln>
          <a:effectLst/>
        </p:spPr>
        <p:txBody>
          <a:bodyPr>
            <a:spAutoFit/>
          </a:bodyPr>
          <a:lstStyle/>
          <a:p>
            <a:pPr marL="342900" indent="-342900" algn="ctr" defTabSz="914400" fontAlgn="base">
              <a:spcBef>
                <a:spcPct val="50000"/>
              </a:spcBef>
              <a:spcAft>
                <a:spcPct val="0"/>
              </a:spcAft>
              <a:defRPr/>
            </a:pPr>
            <a:r>
              <a:rPr lang="en-US" sz="2000" b="1" i="1" dirty="0">
                <a:solidFill>
                  <a:prstClr val="white"/>
                </a:solidFill>
                <a:effectLst>
                  <a:outerShdw blurRad="38100" dist="38100" dir="2700000" algn="tl">
                    <a:srgbClr val="000000">
                      <a:alpha val="43137"/>
                    </a:srgbClr>
                  </a:outerShdw>
                </a:effectLst>
                <a:latin typeface="Arial" charset="0"/>
                <a:cs typeface="Arial" charset="0"/>
              </a:rPr>
              <a:t>Negative Pressure Wound Therapy</a:t>
            </a:r>
          </a:p>
        </p:txBody>
      </p:sp>
      <p:sp>
        <p:nvSpPr>
          <p:cNvPr id="4" name="Text Box 4"/>
          <p:cNvSpPr txBox="1">
            <a:spLocks noChangeArrowheads="1"/>
          </p:cNvSpPr>
          <p:nvPr/>
        </p:nvSpPr>
        <p:spPr bwMode="auto">
          <a:xfrm>
            <a:off x="1410891" y="1786270"/>
            <a:ext cx="2981326" cy="3431709"/>
          </a:xfrm>
          <a:prstGeom prst="rect">
            <a:avLst/>
          </a:prstGeom>
          <a:noFill/>
          <a:ln w="9525">
            <a:solidFill>
              <a:srgbClr val="4B7697"/>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defTabSz="914400" fontAlgn="base">
              <a:spcBef>
                <a:spcPct val="50000"/>
              </a:spcBef>
              <a:spcAft>
                <a:spcPct val="0"/>
              </a:spcAft>
              <a:buClrTx/>
              <a:buSzTx/>
              <a:buFontTx/>
              <a:buNone/>
            </a:pPr>
            <a:r>
              <a:rPr lang="en-US" altLang="en-US" sz="1600" b="1" i="1" u="sng" dirty="0">
                <a:solidFill>
                  <a:srgbClr val="1F497D">
                    <a:lumMod val="50000"/>
                  </a:srgbClr>
                </a:solidFill>
                <a:latin typeface="Arial" panose="020B0604020202020204" pitchFamily="34" charset="0"/>
                <a:cs typeface="Arial" panose="020B0604020202020204" pitchFamily="34" charset="0"/>
              </a:rPr>
              <a:t>Advantages</a:t>
            </a:r>
            <a:r>
              <a:rPr lang="en-US" altLang="en-US" sz="1600" b="1" i="1" dirty="0">
                <a:solidFill>
                  <a:srgbClr val="1F497D">
                    <a:lumMod val="50000"/>
                  </a:srgbClr>
                </a:solidFill>
                <a:latin typeface="Arial" panose="020B0604020202020204" pitchFamily="34" charset="0"/>
                <a:cs typeface="Arial" panose="020B0604020202020204" pitchFamily="34" charset="0"/>
              </a:rPr>
              <a:t>:</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Active exudate/edema management</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Helps reduce abdominal volume</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Adds structural stabilization of</a:t>
            </a:r>
          </a:p>
          <a:p>
            <a:pPr defTabSz="914400" fontAlgn="base">
              <a:spcBef>
                <a:spcPct val="0"/>
              </a:spcBef>
              <a:spcAft>
                <a:spcPct val="0"/>
              </a:spcAft>
              <a:buClrTx/>
              <a:buSzTx/>
              <a:buFontTx/>
              <a:buNone/>
            </a:pPr>
            <a:r>
              <a:rPr lang="en-US" altLang="en-US" sz="1600" i="1" dirty="0">
                <a:solidFill>
                  <a:srgbClr val="1F497D">
                    <a:lumMod val="50000"/>
                  </a:srgbClr>
                </a:solidFill>
                <a:latin typeface="Arial" panose="020B0604020202020204" pitchFamily="34" charset="0"/>
                <a:cs typeface="Arial" panose="020B0604020202020204" pitchFamily="34" charset="0"/>
              </a:rPr>
              <a:t>       adipose tissue.</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Occludes wound</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Minimizes bacterial colonization</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Supports </a:t>
            </a:r>
            <a:r>
              <a:rPr lang="en-US" altLang="en-US" sz="1600" i="1" dirty="0" smtClean="0">
                <a:solidFill>
                  <a:srgbClr val="1F497D">
                    <a:lumMod val="50000"/>
                  </a:srgbClr>
                </a:solidFill>
                <a:latin typeface="Arial" panose="020B0604020202020204" pitchFamily="34" charset="0"/>
                <a:cs typeface="Arial" panose="020B0604020202020204" pitchFamily="34" charset="0"/>
              </a:rPr>
              <a:t>ventilation</a:t>
            </a:r>
            <a:endParaRPr lang="en-US" altLang="en-US" sz="1600" i="1" dirty="0">
              <a:solidFill>
                <a:srgbClr val="1F497D">
                  <a:lumMod val="50000"/>
                </a:srgbClr>
              </a:solidFill>
              <a:latin typeface="Arial" panose="020B0604020202020204" pitchFamily="34" charset="0"/>
              <a:cs typeface="Arial" panose="020B0604020202020204" pitchFamily="34" charset="0"/>
            </a:endParaRPr>
          </a:p>
        </p:txBody>
      </p:sp>
      <p:sp>
        <p:nvSpPr>
          <p:cNvPr id="5" name="Text Box 4"/>
          <p:cNvSpPr txBox="1">
            <a:spLocks noChangeArrowheads="1"/>
          </p:cNvSpPr>
          <p:nvPr/>
        </p:nvSpPr>
        <p:spPr bwMode="auto">
          <a:xfrm>
            <a:off x="4392217" y="1786270"/>
            <a:ext cx="3293269" cy="3677930"/>
          </a:xfrm>
          <a:prstGeom prst="rect">
            <a:avLst/>
          </a:prstGeom>
          <a:noFill/>
          <a:ln w="9525">
            <a:solidFill>
              <a:srgbClr val="4B7697"/>
            </a:solidFill>
            <a:miter lim="800000"/>
            <a:headEnd/>
            <a:tailEnd/>
          </a:ln>
        </p:spPr>
        <p:txBody>
          <a:bodyPr>
            <a:spAutoFit/>
          </a:bodyPr>
          <a:lstStyle>
            <a:lvl1pPr marL="457200" indent="-4572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defTabSz="914400" fontAlgn="base">
              <a:spcBef>
                <a:spcPct val="50000"/>
              </a:spcBef>
              <a:spcAft>
                <a:spcPct val="0"/>
              </a:spcAft>
              <a:buClrTx/>
              <a:buSzTx/>
              <a:buFontTx/>
              <a:buNone/>
            </a:pPr>
            <a:r>
              <a:rPr lang="en-US" altLang="en-US" sz="1600" b="1" i="1" u="sng" dirty="0">
                <a:solidFill>
                  <a:srgbClr val="1F497D">
                    <a:lumMod val="50000"/>
                  </a:srgbClr>
                </a:solidFill>
                <a:latin typeface="Arial" panose="020B0604020202020204" pitchFamily="34" charset="0"/>
                <a:cs typeface="Arial" panose="020B0604020202020204" pitchFamily="34" charset="0"/>
              </a:rPr>
              <a:t>Disadvantages</a:t>
            </a:r>
            <a:r>
              <a:rPr lang="en-US" altLang="en-US" sz="1600" b="1" i="1" dirty="0">
                <a:solidFill>
                  <a:srgbClr val="1F497D">
                    <a:lumMod val="50000"/>
                  </a:srgbClr>
                </a:solidFill>
                <a:latin typeface="Arial" panose="020B0604020202020204" pitchFamily="34" charset="0"/>
                <a:cs typeface="Arial" panose="020B0604020202020204" pitchFamily="34" charset="0"/>
              </a:rPr>
              <a:t>:</a:t>
            </a:r>
          </a:p>
          <a:p>
            <a:pPr defTabSz="914400" fontAlgn="base">
              <a:spcBef>
                <a:spcPts val="450"/>
              </a:spcBef>
              <a:spcAft>
                <a:spcPct val="0"/>
              </a:spcAft>
              <a:buClrTx/>
              <a:buSzTx/>
              <a:buFont typeface="Arial" panose="020B0604020202020204" pitchFamily="34" charset="0"/>
              <a:buChar char="•"/>
            </a:pPr>
            <a:r>
              <a:rPr lang="en-US" altLang="en-US" sz="1600" b="1" dirty="0">
                <a:solidFill>
                  <a:schemeClr val="tx1"/>
                </a:solidFill>
                <a:latin typeface="Arial" panose="020B0604020202020204" pitchFamily="34" charset="0"/>
                <a:cs typeface="Arial" panose="020B0604020202020204" pitchFamily="34" charset="0"/>
              </a:rPr>
              <a:t>No mechanical tension on fascia</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Often requires mesh to bridge fascial defect.</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Mesh = re-herniation infection.</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Expensive VAC dressing changes, frequently in OR</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Often results in a skin graft (two wounds instead of one), or is left to granulate.</a:t>
            </a:r>
          </a:p>
          <a:p>
            <a:pPr defTabSz="914400" fontAlgn="base">
              <a:spcBef>
                <a:spcPts val="450"/>
              </a:spcBef>
              <a:spcAft>
                <a:spcPct val="0"/>
              </a:spcAft>
              <a:buClrTx/>
              <a:buSzTx/>
              <a:buFont typeface="Arial" panose="020B0604020202020204" pitchFamily="34" charset="0"/>
              <a:buChar char="•"/>
            </a:pPr>
            <a:r>
              <a:rPr lang="en-US" altLang="en-US" sz="1600" i="1" dirty="0">
                <a:solidFill>
                  <a:srgbClr val="1F497D">
                    <a:lumMod val="50000"/>
                  </a:srgbClr>
                </a:solidFill>
                <a:latin typeface="Arial" panose="020B0604020202020204" pitchFamily="34" charset="0"/>
                <a:cs typeface="Arial" panose="020B0604020202020204" pitchFamily="34" charset="0"/>
              </a:rPr>
              <a:t>Very poor cosmetic result</a:t>
            </a:r>
            <a:r>
              <a:rPr lang="en-US" altLang="en-US" sz="1600" b="1" i="1" dirty="0">
                <a:solidFill>
                  <a:srgbClr val="1F497D">
                    <a:lumMod val="50000"/>
                  </a:srgbClr>
                </a:solidFill>
                <a:latin typeface="Arial" panose="020B0604020202020204" pitchFamily="34" charset="0"/>
                <a:cs typeface="Arial" panose="020B0604020202020204" pitchFamily="34" charset="0"/>
              </a:rPr>
              <a:t>  </a:t>
            </a:r>
            <a:r>
              <a:rPr lang="en-US" altLang="en-US" sz="1350" b="1" i="1" dirty="0">
                <a:solidFill>
                  <a:srgbClr val="1F497D">
                    <a:lumMod val="50000"/>
                  </a:srgbClr>
                </a:solidFill>
                <a:latin typeface="Arial" panose="020B0604020202020204" pitchFamily="34" charset="0"/>
                <a:cs typeface="Arial" panose="020B0604020202020204" pitchFamily="34" charset="0"/>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80998" y="305228"/>
            <a:ext cx="6286500" cy="584775"/>
          </a:xfrm>
          <a:prstGeom prst="rect">
            <a:avLst/>
          </a:prstGeom>
          <a:noFill/>
        </p:spPr>
        <p:txBody>
          <a:bodyPr wrap="square" rtlCol="0">
            <a:spAutoFit/>
          </a:bodyPr>
          <a:lstStyle/>
          <a:p>
            <a:pPr algn="ctr"/>
            <a:r>
              <a:rPr lang="en-CA" sz="3200" dirty="0" smtClean="0">
                <a:solidFill>
                  <a:schemeClr val="tx2">
                    <a:lumMod val="50000"/>
                  </a:schemeClr>
                </a:solidFill>
                <a:latin typeface="+mj-lt"/>
              </a:rPr>
              <a:t>Dynamic Wound Closure vs NPWT</a:t>
            </a:r>
            <a:endParaRPr lang="en-CA" sz="3200" dirty="0">
              <a:solidFill>
                <a:schemeClr val="tx2">
                  <a:lumMod val="50000"/>
                </a:schemeClr>
              </a:solidFill>
              <a:latin typeface="+mj-lt"/>
            </a:endParaRPr>
          </a:p>
        </p:txBody>
      </p:sp>
      <p:sp>
        <p:nvSpPr>
          <p:cNvPr id="3" name="Content Placeholder 1"/>
          <p:cNvSpPr txBox="1">
            <a:spLocks/>
          </p:cNvSpPr>
          <p:nvPr/>
        </p:nvSpPr>
        <p:spPr>
          <a:xfrm>
            <a:off x="395416" y="1161534"/>
            <a:ext cx="8229600" cy="5082747"/>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en-CA" altLang="en-US" sz="2800" b="0" i="0" u="none" strike="noStrike" kern="1200" cap="none" spc="0" normalizeH="0" baseline="0" noProof="0" dirty="0" smtClean="0">
                <a:ln>
                  <a:noFill/>
                </a:ln>
                <a:solidFill>
                  <a:schemeClr val="tx1"/>
                </a:solidFill>
                <a:effectLst/>
                <a:uLnTx/>
                <a:uFillTx/>
                <a:latin typeface="+mn-lt"/>
                <a:ea typeface="+mn-ea"/>
                <a:cs typeface="+mn-cs"/>
              </a:rPr>
              <a:t>The difference between DWC and NPWT is DWC stretch is of whole tissue layers; is focused and directional while NPWT stretch is at the cellular level;  is disorganised and without focus.  That’s why DWC brings tissue layers back to original orientation and NPWT can’t</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en-CA" altLang="en-US" sz="2800" b="0" i="0" u="none" strike="noStrike" kern="1200" cap="none" spc="0" normalizeH="0" baseline="0" noProof="0" dirty="0" smtClean="0">
                <a:ln>
                  <a:noFill/>
                </a:ln>
                <a:solidFill>
                  <a:schemeClr val="tx1"/>
                </a:solidFill>
                <a:effectLst/>
                <a:uLnTx/>
                <a:uFillTx/>
                <a:latin typeface="+mn-lt"/>
                <a:ea typeface="+mn-ea"/>
                <a:cs typeface="+mn-cs"/>
              </a:rPr>
              <a:t>Same physiological/histological action – different outcome</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en-CA" altLang="en-US" sz="2800" b="0" i="0" u="none" strike="noStrike" kern="1200" cap="none" spc="0" normalizeH="0" baseline="0" noProof="0" dirty="0" smtClean="0">
                <a:ln>
                  <a:noFill/>
                </a:ln>
                <a:solidFill>
                  <a:schemeClr val="tx1"/>
                </a:solidFill>
                <a:effectLst/>
                <a:uLnTx/>
                <a:uFillTx/>
                <a:latin typeface="+mn-lt"/>
                <a:ea typeface="+mn-ea"/>
                <a:cs typeface="+mn-cs"/>
              </a:rPr>
              <a:t>Being able to communicate this distinguishes the difference and reason for better and faster closure using ABRA with NPWT</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endParaRPr kumimoji="0" lang="en-CA"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67265" y="655809"/>
            <a:ext cx="7605713" cy="53911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rtlCol="0">
            <a:normAutofit fontScale="92500" lnSpcReduction="10000"/>
          </a:bodyPr>
          <a:lstStyle/>
          <a:p>
            <a:pPr marL="0" marR="0" lvl="0" indent="0" algn="ctr" defTabSz="914400" rtl="0" eaLnBrk="1" fontAlgn="auto" latinLnBrk="0" hangingPunct="1">
              <a:lnSpc>
                <a:spcPct val="80000"/>
              </a:lnSpc>
              <a:spcBef>
                <a:spcPct val="20000"/>
              </a:spcBef>
              <a:spcAft>
                <a:spcPts val="0"/>
              </a:spcAft>
              <a:buClrTx/>
              <a:buSzTx/>
              <a:buFont typeface="Arial" pitchFamily="34" charset="0"/>
              <a:buNone/>
              <a:tabLst/>
              <a:defRPr/>
            </a:pPr>
            <a:r>
              <a:rPr kumimoji="0" lang="en-US" altLang="en-US" sz="2600" b="0" i="0" u="none" strike="noStrike" kern="1200" cap="none" spc="0" normalizeH="0" baseline="0" noProof="0" smtClean="0">
                <a:ln>
                  <a:noFill/>
                </a:ln>
                <a:solidFill>
                  <a:schemeClr val="tx1"/>
                </a:solidFill>
                <a:effectLst/>
                <a:uLnTx/>
                <a:uFillTx/>
                <a:latin typeface="+mj-lt"/>
                <a:ea typeface="+mn-ea"/>
                <a:cs typeface="Times New Roman" panose="02020603050405020304" pitchFamily="18" charset="0"/>
              </a:rPr>
              <a:t>Which patient population require ABRA?</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altLang="en-US" sz="1800" b="0" i="0" u="none" strike="noStrike" kern="1200" cap="none" spc="0" normalizeH="0" baseline="0" noProof="0" smtClean="0">
              <a:ln>
                <a:noFill/>
              </a:ln>
              <a:solidFill>
                <a:schemeClr val="tx1"/>
              </a:solidFill>
              <a:effectLst/>
              <a:uLnTx/>
              <a:uFillTx/>
              <a:latin typeface="+mj-lt"/>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r>
              <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rPr>
              <a:t>the literature reports 60% to 70% of the time acute abdominal wounds can be closed primarily after V.AC. Treatment.  </a:t>
            </a: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endPar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r>
              <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rPr>
              <a:t>The reason for this success is that V.A.C. removes the exudate fluid from the cavity and the edema fluid which is in the tissue, mainly in the bowel wall and mesentery, thereby returning the abdominal viscera (organs) to the normal size.  </a:t>
            </a: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endPar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r>
              <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rPr>
              <a:t>Once this occurs and the abdominal musculature still has normal elasticity, the fascia can be approximated at the midline for sutured primary closure.  </a:t>
            </a: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endPar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r>
              <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rPr>
              <a:t>The approximately 30% to 40% of patients that are not able to be closed following V.A.C. treatment HAVE FIXED RETRACTED ABDOMINAL MUSCULATURE. </a:t>
            </a: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endPar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r>
              <a:rPr kumimoji="0" lang="en-US" altLang="en-US" sz="18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rPr>
              <a:t>These patients cannot be closed until the muscles are advanced to the midline and do need a device to provide traction to overcome this retracted fixed resistance.  </a:t>
            </a: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endParaRPr kumimoji="0" lang="en-US" altLang="en-US" sz="20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endParaRPr>
          </a:p>
          <a:p>
            <a:pPr marL="342900" marR="0" lvl="0" indent="-342900" algn="l" defTabSz="914400" rtl="0" eaLnBrk="1" fontAlgn="auto" latinLnBrk="0" hangingPunct="1">
              <a:lnSpc>
                <a:spcPct val="80000"/>
              </a:lnSpc>
              <a:spcBef>
                <a:spcPct val="20000"/>
              </a:spcBef>
              <a:spcAft>
                <a:spcPts val="0"/>
              </a:spcAft>
              <a:buClrTx/>
              <a:buSzTx/>
              <a:buFont typeface="Wingdings" panose="05000000000000000000" pitchFamily="2" charset="2"/>
              <a:buChar char="ü"/>
              <a:tabLst/>
              <a:defRPr/>
            </a:pPr>
            <a:r>
              <a:rPr kumimoji="0" lang="en-US" altLang="en-US" sz="1900" b="0" i="0" u="none" strike="noStrike" kern="1200" cap="none" spc="0" normalizeH="0" baseline="0" noProof="0" smtClean="0">
                <a:ln>
                  <a:noFill/>
                </a:ln>
                <a:solidFill>
                  <a:schemeClr val="tx1"/>
                </a:solidFill>
                <a:effectLst/>
                <a:uLnTx/>
                <a:uFillTx/>
                <a:latin typeface="+mn-lt"/>
                <a:ea typeface="+mn-ea"/>
                <a:cs typeface="Times New Roman" panose="02020603050405020304" pitchFamily="18" charset="0"/>
              </a:rPr>
              <a:t>This is where ABRA can be very effective.  When wounds are still in the acute stage ABRA closure rates exceed 92% with low tension sutured closure into fascia tissue that has not been compromised by the ABRA elastomers, and with lower risk of developing a Hernia.</a:t>
            </a:r>
          </a:p>
          <a:p>
            <a:pPr marL="0" marR="0" lvl="0" indent="0" algn="l" defTabSz="914400" rtl="0" eaLnBrk="1" fontAlgn="auto" latinLnBrk="0" hangingPunct="1">
              <a:lnSpc>
                <a:spcPct val="80000"/>
              </a:lnSpc>
              <a:spcBef>
                <a:spcPct val="20000"/>
              </a:spcBef>
              <a:spcAft>
                <a:spcPts val="0"/>
              </a:spcAft>
              <a:buClrTx/>
              <a:buSzTx/>
              <a:buFont typeface="Arial" pitchFamily="34" charset="0"/>
              <a:buNone/>
              <a:tabLst/>
              <a:defRPr/>
            </a:pPr>
            <a:endParaRPr kumimoji="0" lang="en-US" altLang="en-US" sz="1900" b="0" i="0" u="none" strike="noStrike" kern="1200" cap="none" spc="0" normalizeH="0" baseline="0" noProof="0" dirty="0">
              <a:ln>
                <a:noFill/>
              </a:ln>
              <a:solidFill>
                <a:schemeClr val="tx1"/>
              </a:solidFill>
              <a:effectLst/>
              <a:uLnTx/>
              <a:uFillTx/>
              <a:latin typeface="+mj-lt"/>
              <a:ea typeface="+mn-ea"/>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ChangeArrowheads="1"/>
          </p:cNvSpPr>
          <p:nvPr>
            <p:ph type="title" idx="4294967295"/>
          </p:nvPr>
        </p:nvSpPr>
        <p:spPr bwMode="auto">
          <a:xfrm>
            <a:off x="0" y="927100"/>
            <a:ext cx="6237288" cy="857250"/>
          </a:xfrm>
          <a:prstGeom prst="rect">
            <a:avLst/>
          </a:prstGeom>
          <a:noFill/>
          <a:ln>
            <a:noFill/>
            <a:miter lim="800000"/>
            <a:headEnd/>
            <a:tailEnd/>
          </a:ln>
        </p:spPr>
        <p:txBody>
          <a:bodyPr/>
          <a:lstStyle/>
          <a:p>
            <a:pPr algn="ctr">
              <a:defRPr/>
            </a:pPr>
            <a:r>
              <a:rPr lang="en-US" sz="2400" dirty="0"/>
              <a:t>ABRA Abdominal Wall </a:t>
            </a:r>
            <a:r>
              <a:rPr lang="en-US" sz="2400" dirty="0" smtClean="0"/>
              <a:t> Closure </a:t>
            </a:r>
            <a:r>
              <a:rPr lang="en-US" sz="2400" dirty="0"/>
              <a:t>System</a:t>
            </a:r>
          </a:p>
        </p:txBody>
      </p:sp>
      <p:pic>
        <p:nvPicPr>
          <p:cNvPr id="156675" name="Picture 3" descr="ABRA w-muscle fascia"/>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5971" r="12384"/>
          <a:stretch/>
        </p:blipFill>
        <p:spPr bwMode="auto">
          <a:xfrm>
            <a:off x="2664619" y="2294335"/>
            <a:ext cx="4043363" cy="307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6" name="Text Box 4"/>
          <p:cNvSpPr txBox="1">
            <a:spLocks noChangeArrowheads="1"/>
          </p:cNvSpPr>
          <p:nvPr/>
        </p:nvSpPr>
        <p:spPr bwMode="auto">
          <a:xfrm>
            <a:off x="1428750" y="3781426"/>
            <a:ext cx="120015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spcBef>
                <a:spcPct val="50000"/>
              </a:spcBef>
            </a:pPr>
            <a:r>
              <a:rPr lang="en-US" altLang="en-US" sz="1350" dirty="0">
                <a:latin typeface="+mn-lt"/>
              </a:rPr>
              <a:t>Skin Layer</a:t>
            </a:r>
          </a:p>
        </p:txBody>
      </p:sp>
      <p:sp>
        <p:nvSpPr>
          <p:cNvPr id="156677" name="Line 5"/>
          <p:cNvSpPr>
            <a:spLocks noChangeShapeType="1"/>
          </p:cNvSpPr>
          <p:nvPr/>
        </p:nvSpPr>
        <p:spPr bwMode="auto">
          <a:xfrm flipV="1">
            <a:off x="2628900" y="3943350"/>
            <a:ext cx="628650" cy="0"/>
          </a:xfrm>
          <a:prstGeom prst="line">
            <a:avLst/>
          </a:prstGeom>
          <a:noFill/>
          <a:ln w="28575">
            <a:solidFill>
              <a:srgbClr val="006699"/>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156678" name="Line 6"/>
          <p:cNvSpPr>
            <a:spLocks noChangeShapeType="1"/>
          </p:cNvSpPr>
          <p:nvPr/>
        </p:nvSpPr>
        <p:spPr bwMode="auto">
          <a:xfrm flipV="1">
            <a:off x="2628900" y="4229100"/>
            <a:ext cx="628650" cy="0"/>
          </a:xfrm>
          <a:prstGeom prst="line">
            <a:avLst/>
          </a:prstGeom>
          <a:noFill/>
          <a:ln w="28575">
            <a:solidFill>
              <a:srgbClr val="006699"/>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156679" name="Line 7"/>
          <p:cNvSpPr>
            <a:spLocks noChangeShapeType="1"/>
          </p:cNvSpPr>
          <p:nvPr/>
        </p:nvSpPr>
        <p:spPr bwMode="auto">
          <a:xfrm flipV="1">
            <a:off x="2207419" y="4514850"/>
            <a:ext cx="914400" cy="171450"/>
          </a:xfrm>
          <a:prstGeom prst="line">
            <a:avLst/>
          </a:prstGeom>
          <a:noFill/>
          <a:ln w="28575">
            <a:solidFill>
              <a:srgbClr val="006699"/>
            </a:solidFill>
            <a:round/>
            <a:headEnd/>
            <a:tailEnd type="triangle" w="med" len="med"/>
          </a:ln>
          <a:extLst>
            <a:ext uri="{909E8E84-426E-40DD-AFC4-6F175D3DCCD1}">
              <a14:hiddenFill xmlns:a14="http://schemas.microsoft.com/office/drawing/2010/main">
                <a:noFill/>
              </a14:hiddenFill>
            </a:ext>
          </a:extLst>
        </p:spPr>
        <p:txBody>
          <a:bodyPr/>
          <a:lstStyle/>
          <a:p>
            <a:endParaRPr lang="en-CA" sz="1350"/>
          </a:p>
        </p:txBody>
      </p:sp>
      <p:sp>
        <p:nvSpPr>
          <p:cNvPr id="156680" name="Text Box 8"/>
          <p:cNvSpPr txBox="1">
            <a:spLocks noChangeArrowheads="1"/>
          </p:cNvSpPr>
          <p:nvPr/>
        </p:nvSpPr>
        <p:spPr bwMode="auto">
          <a:xfrm>
            <a:off x="950119" y="4491083"/>
            <a:ext cx="125730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spcBef>
                <a:spcPct val="50000"/>
              </a:spcBef>
            </a:pPr>
            <a:r>
              <a:rPr lang="en-US" altLang="en-US" sz="1350" dirty="0" err="1" smtClean="0">
                <a:latin typeface="+mn-lt"/>
              </a:rPr>
              <a:t>MuscleFascia</a:t>
            </a:r>
            <a:endParaRPr lang="en-US" altLang="en-US" sz="1350" dirty="0">
              <a:latin typeface="+mn-lt"/>
            </a:endParaRPr>
          </a:p>
        </p:txBody>
      </p:sp>
      <p:sp>
        <p:nvSpPr>
          <p:cNvPr id="156681" name="Text Box 9"/>
          <p:cNvSpPr txBox="1">
            <a:spLocks noChangeArrowheads="1"/>
          </p:cNvSpPr>
          <p:nvPr/>
        </p:nvSpPr>
        <p:spPr bwMode="auto">
          <a:xfrm>
            <a:off x="1176618" y="4067176"/>
            <a:ext cx="145228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spcBef>
                <a:spcPct val="50000"/>
              </a:spcBef>
            </a:pPr>
            <a:r>
              <a:rPr lang="en-US" altLang="en-US" sz="1350" dirty="0" smtClean="0">
                <a:latin typeface="+mn-lt"/>
              </a:rPr>
              <a:t>Adipose Tissue</a:t>
            </a:r>
            <a:endParaRPr lang="en-US" altLang="en-US" sz="1350" dirty="0">
              <a:latin typeface="+mn-lt"/>
            </a:endParaRPr>
          </a:p>
        </p:txBody>
      </p:sp>
    </p:spTree>
    <p:extLst>
      <p:ext uri="{BB962C8B-B14F-4D97-AF65-F5344CB8AC3E}">
        <p14:creationId xmlns:p14="http://schemas.microsoft.com/office/powerpoint/2010/main" val="41049954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p:cNvSpPr>
            <a:spLocks noGrp="1" noChangeArrowheads="1"/>
          </p:cNvSpPr>
          <p:nvPr>
            <p:ph type="title" idx="4294967295"/>
          </p:nvPr>
        </p:nvSpPr>
        <p:spPr bwMode="auto">
          <a:xfrm>
            <a:off x="3314700" y="706438"/>
            <a:ext cx="5829300" cy="857250"/>
          </a:xfrm>
          <a:prstGeom prst="rect">
            <a:avLst/>
          </a:prstGeom>
          <a:noFill/>
          <a:ln>
            <a:noFill/>
            <a:miter lim="800000"/>
            <a:headEnd/>
            <a:tailEnd/>
          </a:ln>
        </p:spPr>
        <p:txBody>
          <a:bodyPr/>
          <a:lstStyle/>
          <a:p>
            <a:pPr>
              <a:defRPr/>
            </a:pPr>
            <a:r>
              <a:rPr lang="en-US" sz="2400" dirty="0"/>
              <a:t>ABRA Abdominal Wall  Closure System</a:t>
            </a:r>
            <a:endParaRPr lang="en-US" sz="2400" b="1" dirty="0">
              <a:solidFill>
                <a:schemeClr val="tx2">
                  <a:lumMod val="50000"/>
                </a:schemeClr>
              </a:solidFill>
              <a:effectLst>
                <a:outerShdw blurRad="38100" dist="38100" dir="2700000" algn="tl">
                  <a:srgbClr val="C0C0C0"/>
                </a:outerShdw>
              </a:effectLst>
              <a:latin typeface="Arial" charset="0"/>
            </a:endParaRPr>
          </a:p>
        </p:txBody>
      </p:sp>
      <p:graphicFrame>
        <p:nvGraphicFramePr>
          <p:cNvPr id="158723" name="Object 3"/>
          <p:cNvGraphicFramePr>
            <a:graphicFrameLocks noChangeAspect="1"/>
          </p:cNvGraphicFramePr>
          <p:nvPr>
            <p:extLst>
              <p:ext uri="{D42A27DB-BD31-4B8C-83A1-F6EECF244321}">
                <p14:modId xmlns:p14="http://schemas.microsoft.com/office/powerpoint/2010/main" val="3102085974"/>
              </p:ext>
            </p:extLst>
          </p:nvPr>
        </p:nvGraphicFramePr>
        <p:xfrm>
          <a:off x="460289" y="2010683"/>
          <a:ext cx="2330483" cy="1877810"/>
        </p:xfrm>
        <a:graphic>
          <a:graphicData uri="http://schemas.openxmlformats.org/presentationml/2006/ole">
            <mc:AlternateContent xmlns:mc="http://schemas.openxmlformats.org/markup-compatibility/2006">
              <mc:Choice xmlns:v="urn:schemas-microsoft-com:vml" Requires="v">
                <p:oleObj spid="_x0000_s5250" name="Photo Editor Photo" r:id="rId4" imgW="17142857" imgH="12857143" progId="">
                  <p:embed/>
                </p:oleObj>
              </mc:Choice>
              <mc:Fallback>
                <p:oleObj name="Photo Editor Photo" r:id="rId4" imgW="17142857" imgH="12857143" progId="">
                  <p:embed/>
                  <p:pic>
                    <p:nvPicPr>
                      <p:cNvPr id="0" name="Picture 1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289" y="2010683"/>
                        <a:ext cx="2330483" cy="1877810"/>
                      </a:xfrm>
                      <a:prstGeom prst="rect">
                        <a:avLst/>
                      </a:prstGeom>
                      <a:noFill/>
                      <a:ln w="19050">
                        <a:solidFill>
                          <a:srgbClr val="5282A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806667656"/>
              </p:ext>
            </p:extLst>
          </p:nvPr>
        </p:nvGraphicFramePr>
        <p:xfrm>
          <a:off x="2790772" y="2010684"/>
          <a:ext cx="2394123" cy="1892456"/>
        </p:xfrm>
        <a:graphic>
          <a:graphicData uri="http://schemas.openxmlformats.org/presentationml/2006/ole">
            <mc:AlternateContent xmlns:mc="http://schemas.openxmlformats.org/markup-compatibility/2006">
              <mc:Choice xmlns:v="urn:schemas-microsoft-com:vml" Requires="v">
                <p:oleObj spid="_x0000_s5251" name="Photo Editor Photo" r:id="rId6" imgW="17142857" imgH="12857143" progId="">
                  <p:embed/>
                </p:oleObj>
              </mc:Choice>
              <mc:Fallback>
                <p:oleObj name="Photo Editor Photo" r:id="rId6" imgW="17142857" imgH="12857143" progId="">
                  <p:embed/>
                  <p:pic>
                    <p:nvPicPr>
                      <p:cNvPr id="0" name="Picture 1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90772" y="2010684"/>
                        <a:ext cx="2394123" cy="1892456"/>
                      </a:xfrm>
                      <a:prstGeom prst="rect">
                        <a:avLst/>
                      </a:prstGeom>
                      <a:noFill/>
                      <a:ln w="19050">
                        <a:solidFill>
                          <a:srgbClr val="5282A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807305867"/>
              </p:ext>
            </p:extLst>
          </p:nvPr>
        </p:nvGraphicFramePr>
        <p:xfrm>
          <a:off x="3759542" y="3941021"/>
          <a:ext cx="2330483" cy="1892090"/>
        </p:xfrm>
        <a:graphic>
          <a:graphicData uri="http://schemas.openxmlformats.org/presentationml/2006/ole">
            <mc:AlternateContent xmlns:mc="http://schemas.openxmlformats.org/markup-compatibility/2006">
              <mc:Choice xmlns:v="urn:schemas-microsoft-com:vml" Requires="v">
                <p:oleObj spid="_x0000_s5252" name="Photo Editor Photo" r:id="rId8" imgW="17142857" imgH="12857143" progId="">
                  <p:embed/>
                </p:oleObj>
              </mc:Choice>
              <mc:Fallback>
                <p:oleObj name="Photo Editor Photo" r:id="rId8" imgW="17142857" imgH="12857143" progId="">
                  <p:embed/>
                  <p:pic>
                    <p:nvPicPr>
                      <p:cNvPr id="0" name="Picture 1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59542" y="3941021"/>
                        <a:ext cx="2330483" cy="1892090"/>
                      </a:xfrm>
                      <a:prstGeom prst="rect">
                        <a:avLst/>
                      </a:prstGeom>
                      <a:noFill/>
                      <a:ln w="19050">
                        <a:solidFill>
                          <a:srgbClr val="5282A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3397967824"/>
              </p:ext>
            </p:extLst>
          </p:nvPr>
        </p:nvGraphicFramePr>
        <p:xfrm>
          <a:off x="6090025" y="3955485"/>
          <a:ext cx="2394124" cy="1863163"/>
        </p:xfrm>
        <a:graphic>
          <a:graphicData uri="http://schemas.openxmlformats.org/presentationml/2006/ole">
            <mc:AlternateContent xmlns:mc="http://schemas.openxmlformats.org/markup-compatibility/2006">
              <mc:Choice xmlns:v="urn:schemas-microsoft-com:vml" Requires="v">
                <p:oleObj spid="_x0000_s5253" name="Photo Editor Photo" r:id="rId10" imgW="17142857" imgH="12857143" progId="">
                  <p:embed/>
                </p:oleObj>
              </mc:Choice>
              <mc:Fallback>
                <p:oleObj name="Photo Editor Photo" r:id="rId10" imgW="17142857" imgH="12857143" progId="">
                  <p:embed/>
                  <p:pic>
                    <p:nvPicPr>
                      <p:cNvPr id="0" name="Picture 1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90025" y="3955485"/>
                        <a:ext cx="2394124" cy="1863163"/>
                      </a:xfrm>
                      <a:prstGeom prst="rect">
                        <a:avLst/>
                      </a:prstGeom>
                      <a:noFill/>
                      <a:ln w="19050">
                        <a:solidFill>
                          <a:srgbClr val="5282A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642313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ChangeArrowheads="1"/>
          </p:cNvSpPr>
          <p:nvPr/>
        </p:nvSpPr>
        <p:spPr bwMode="auto">
          <a:xfrm>
            <a:off x="1485900" y="447113"/>
            <a:ext cx="6057900" cy="461665"/>
          </a:xfrm>
          <a:prstGeom prst="rect">
            <a:avLst/>
          </a:prstGeom>
          <a:noFill/>
          <a:ln w="9525">
            <a:noFill/>
            <a:miter lim="800000"/>
            <a:headEnd/>
            <a:tailEnd/>
          </a:ln>
          <a:effectLst/>
        </p:spPr>
        <p:txBody>
          <a:bodyPr>
            <a:spAutoFit/>
          </a:bodyPr>
          <a:lstStyle/>
          <a:p>
            <a:pPr algn="ctr">
              <a:defRPr/>
            </a:pPr>
            <a:r>
              <a:rPr lang="en-US" sz="2400" dirty="0">
                <a:latin typeface="+mj-lt"/>
              </a:rPr>
              <a:t>“The Move” – Essential to success</a:t>
            </a:r>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013254" y="1250409"/>
            <a:ext cx="3044396" cy="178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46704" y="1250409"/>
            <a:ext cx="3029770" cy="177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13254" y="3280202"/>
            <a:ext cx="3044396" cy="228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054428" y="3377866"/>
            <a:ext cx="3022045" cy="226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Line 7"/>
          <p:cNvSpPr>
            <a:spLocks noChangeShapeType="1"/>
          </p:cNvSpPr>
          <p:nvPr/>
        </p:nvSpPr>
        <p:spPr bwMode="auto">
          <a:xfrm>
            <a:off x="4235021" y="4376670"/>
            <a:ext cx="742950" cy="0"/>
          </a:xfrm>
          <a:prstGeom prst="line">
            <a:avLst/>
          </a:prstGeom>
          <a:noFill/>
          <a:ln w="1270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CA" sz="1350"/>
          </a:p>
        </p:txBody>
      </p:sp>
      <p:sp>
        <p:nvSpPr>
          <p:cNvPr id="5128" name="Line 8"/>
          <p:cNvSpPr>
            <a:spLocks noChangeShapeType="1"/>
          </p:cNvSpPr>
          <p:nvPr/>
        </p:nvSpPr>
        <p:spPr bwMode="auto">
          <a:xfrm>
            <a:off x="4235021" y="2085004"/>
            <a:ext cx="742950" cy="0"/>
          </a:xfrm>
          <a:prstGeom prst="line">
            <a:avLst/>
          </a:prstGeom>
          <a:noFill/>
          <a:ln w="1270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CA" sz="1350"/>
          </a:p>
        </p:txBody>
      </p:sp>
      <p:sp>
        <p:nvSpPr>
          <p:cNvPr id="5129" name="TextBox 9"/>
          <p:cNvSpPr txBox="1">
            <a:spLocks noChangeArrowheads="1"/>
          </p:cNvSpPr>
          <p:nvPr/>
        </p:nvSpPr>
        <p:spPr bwMode="auto">
          <a:xfrm>
            <a:off x="556569" y="5701549"/>
            <a:ext cx="791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CA" sz="2000" dirty="0">
                <a:latin typeface="+mn-lt"/>
              </a:rPr>
              <a:t>The “Move” Increases abdominal cavity volume and regains lost domain in the OR  immediately after ABRA installation.</a:t>
            </a:r>
          </a:p>
        </p:txBody>
      </p:sp>
    </p:spTree>
    <p:extLst>
      <p:ext uri="{BB962C8B-B14F-4D97-AF65-F5344CB8AC3E}">
        <p14:creationId xmlns:p14="http://schemas.microsoft.com/office/powerpoint/2010/main" val="29699939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957263"/>
            <a:ext cx="3197225" cy="714375"/>
          </a:xfrm>
        </p:spPr>
        <p:txBody>
          <a:bodyPr>
            <a:normAutofit/>
          </a:bodyPr>
          <a:lstStyle/>
          <a:p>
            <a:pPr algn="ctr"/>
            <a:r>
              <a:rPr lang="en-CA" sz="3200" dirty="0" smtClean="0"/>
              <a:t>THE MOVE</a:t>
            </a:r>
            <a:endParaRPr lang="en-CA" sz="3200" dirty="0"/>
          </a:p>
        </p:txBody>
      </p:sp>
      <p:sp>
        <p:nvSpPr>
          <p:cNvPr id="3" name="Rectangle 2"/>
          <p:cNvSpPr/>
          <p:nvPr/>
        </p:nvSpPr>
        <p:spPr>
          <a:xfrm>
            <a:off x="966787" y="1920875"/>
            <a:ext cx="6296025" cy="2841034"/>
          </a:xfrm>
          <a:prstGeom prst="rect">
            <a:avLst/>
          </a:prstGeom>
        </p:spPr>
        <p:txBody>
          <a:bodyPr wrap="square">
            <a:spAutoFit/>
          </a:bodyPr>
          <a:lstStyle/>
          <a:p>
            <a:pPr marL="457200" indent="-457200">
              <a:lnSpc>
                <a:spcPct val="107000"/>
              </a:lnSpc>
              <a:buFont typeface="Wingdings" panose="05000000000000000000" pitchFamily="2" charset="2"/>
              <a:buChar char="ü"/>
            </a:pPr>
            <a:r>
              <a:rPr lang="en-US" sz="2400" dirty="0">
                <a:latin typeface="Calibri" panose="020F0502020204030204" pitchFamily="34" charset="0"/>
                <a:ea typeface="Calibri" panose="020F0502020204030204" pitchFamily="34" charset="0"/>
                <a:cs typeface="Times New Roman" panose="02020603050405020304" pitchFamily="18" charset="0"/>
              </a:rPr>
              <a:t>Do “the move” every day bedside in the ICU (manually lift each side of the rectus to reshape and help advance the fascia margins)</a:t>
            </a:r>
            <a:endParaRPr lang="en-CA" sz="24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07000"/>
              </a:lnSpc>
              <a:spcAft>
                <a:spcPts val="600"/>
              </a:spcAft>
              <a:buFont typeface="Wingdings" panose="05000000000000000000" pitchFamily="2" charset="2"/>
              <a:buChar char="ü"/>
            </a:pPr>
            <a:r>
              <a:rPr lang="en-US" sz="2400" dirty="0">
                <a:latin typeface="Calibri" panose="020F0502020204030204" pitchFamily="34" charset="0"/>
                <a:ea typeface="Calibri" panose="020F0502020204030204" pitchFamily="34" charset="0"/>
                <a:cs typeface="Times New Roman" panose="02020603050405020304" pitchFamily="18" charset="0"/>
              </a:rPr>
              <a:t>Change the NPWT sponge every other day. When the sponge is off, assess the black markers on the silicone elastomers and reset tensions as needed. </a:t>
            </a:r>
            <a:endParaRPr lang="en-CA"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65130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1041713" y="2011084"/>
            <a:ext cx="6673850" cy="273921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marL="342900" indent="-342900" eaLnBrk="1" hangingPunct="1">
              <a:buFont typeface="Wingdings" panose="05000000000000000000" pitchFamily="2" charset="2"/>
              <a:buChar char="ü"/>
            </a:pPr>
            <a:r>
              <a:rPr lang="en-US" altLang="en-US" sz="2400" b="0" dirty="0">
                <a:solidFill>
                  <a:schemeClr val="tx1"/>
                </a:solidFill>
                <a:latin typeface="+mj-lt"/>
              </a:rPr>
              <a:t>Static devices do not </a:t>
            </a:r>
            <a:r>
              <a:rPr lang="en-US" altLang="en-US" sz="2400" b="0" dirty="0" smtClean="0">
                <a:solidFill>
                  <a:schemeClr val="tx1"/>
                </a:solidFill>
                <a:latin typeface="+mj-lt"/>
              </a:rPr>
              <a:t>stretch </a:t>
            </a:r>
            <a:r>
              <a:rPr lang="en-US" altLang="en-US" sz="2400" b="0" dirty="0">
                <a:solidFill>
                  <a:schemeClr val="tx1"/>
                </a:solidFill>
                <a:latin typeface="+mj-lt"/>
              </a:rPr>
              <a:t>resulting in rapid spikes in </a:t>
            </a:r>
            <a:r>
              <a:rPr lang="en-US" altLang="en-US" sz="2400" b="0" dirty="0" smtClean="0">
                <a:solidFill>
                  <a:schemeClr val="tx1"/>
                </a:solidFill>
                <a:latin typeface="+mj-lt"/>
              </a:rPr>
              <a:t>IAP.  The device then </a:t>
            </a:r>
            <a:r>
              <a:rPr lang="en-US" altLang="en-US" sz="2400" b="0" dirty="0">
                <a:solidFill>
                  <a:schemeClr val="tx1"/>
                </a:solidFill>
                <a:latin typeface="+mj-lt"/>
              </a:rPr>
              <a:t>must be released, requiring removal of the dressings and often an emergency OR trip.</a:t>
            </a:r>
          </a:p>
          <a:p>
            <a:pPr marL="342900" indent="-342900" eaLnBrk="1" hangingPunct="1">
              <a:buFont typeface="Wingdings" panose="05000000000000000000" pitchFamily="2" charset="2"/>
              <a:buChar char="ü"/>
            </a:pPr>
            <a:r>
              <a:rPr lang="en-US" altLang="en-US" sz="2400" b="0" dirty="0" smtClean="0">
                <a:solidFill>
                  <a:schemeClr val="tx1"/>
                </a:solidFill>
                <a:latin typeface="+mj-lt"/>
              </a:rPr>
              <a:t>Dynamic devices DO </a:t>
            </a:r>
            <a:r>
              <a:rPr lang="en-US" altLang="en-US" sz="2400" b="0" dirty="0">
                <a:solidFill>
                  <a:schemeClr val="tx1"/>
                </a:solidFill>
                <a:latin typeface="+mj-lt"/>
              </a:rPr>
              <a:t>stretch, </a:t>
            </a:r>
            <a:r>
              <a:rPr lang="en-US" altLang="en-US" sz="2400" b="0" dirty="0" smtClean="0">
                <a:solidFill>
                  <a:schemeClr val="tx1"/>
                </a:solidFill>
                <a:latin typeface="+mj-lt"/>
              </a:rPr>
              <a:t>thus, </a:t>
            </a:r>
            <a:r>
              <a:rPr lang="en-US" altLang="en-US" sz="2400" b="0" dirty="0">
                <a:solidFill>
                  <a:schemeClr val="tx1"/>
                </a:solidFill>
                <a:latin typeface="+mj-lt"/>
              </a:rPr>
              <a:t>increases in IAP </a:t>
            </a:r>
            <a:r>
              <a:rPr lang="en-US" altLang="en-US" sz="2400" b="0" dirty="0" smtClean="0">
                <a:solidFill>
                  <a:schemeClr val="tx1"/>
                </a:solidFill>
                <a:latin typeface="+mj-lt"/>
              </a:rPr>
              <a:t>happen slowly and do not climb </a:t>
            </a:r>
            <a:r>
              <a:rPr lang="en-US" altLang="en-US" sz="2400" b="0" dirty="0">
                <a:solidFill>
                  <a:schemeClr val="tx1"/>
                </a:solidFill>
                <a:latin typeface="+mj-lt"/>
              </a:rPr>
              <a:t>as </a:t>
            </a:r>
            <a:r>
              <a:rPr lang="en-US" altLang="en-US" sz="2400" b="0" dirty="0" smtClean="0">
                <a:solidFill>
                  <a:schemeClr val="tx1"/>
                </a:solidFill>
                <a:latin typeface="+mj-lt"/>
              </a:rPr>
              <a:t>high.  Hence, the </a:t>
            </a:r>
            <a:r>
              <a:rPr lang="en-US" altLang="en-US" sz="2400" b="0" dirty="0">
                <a:solidFill>
                  <a:schemeClr val="tx1"/>
                </a:solidFill>
                <a:latin typeface="+mj-lt"/>
              </a:rPr>
              <a:t>risk of ACS is significantly reduced</a:t>
            </a:r>
            <a:r>
              <a:rPr lang="en-US" altLang="en-US" sz="2800" b="0" dirty="0">
                <a:solidFill>
                  <a:schemeClr val="tx1"/>
                </a:solidFill>
                <a:latin typeface="+mj-lt"/>
              </a:rPr>
              <a:t>. </a:t>
            </a:r>
          </a:p>
        </p:txBody>
      </p:sp>
      <p:sp>
        <p:nvSpPr>
          <p:cNvPr id="2" name="Rectangle 5"/>
          <p:cNvSpPr>
            <a:spLocks noChangeArrowheads="1"/>
          </p:cNvSpPr>
          <p:nvPr/>
        </p:nvSpPr>
        <p:spPr bwMode="auto">
          <a:xfrm>
            <a:off x="1349688" y="232838"/>
            <a:ext cx="6057900" cy="954107"/>
          </a:xfrm>
          <a:prstGeom prst="rect">
            <a:avLst/>
          </a:prstGeom>
          <a:noFill/>
          <a:ln w="9525">
            <a:noFill/>
            <a:miter lim="800000"/>
            <a:headEnd/>
            <a:tailEnd/>
          </a:ln>
          <a:effectLst/>
        </p:spPr>
        <p:txBody>
          <a:bodyPr>
            <a:spAutoFit/>
          </a:bodyPr>
          <a:lstStyle/>
          <a:p>
            <a:pPr algn="ctr">
              <a:defRPr/>
            </a:pPr>
            <a:r>
              <a:rPr lang="en-US" sz="2800" dirty="0" smtClean="0">
                <a:cs typeface="Arial" panose="020B0604020202020204" pitchFamily="34" charset="0"/>
              </a:rPr>
              <a:t>ABRA Elastomers </a:t>
            </a:r>
            <a:r>
              <a:rPr lang="en-US" sz="2800" dirty="0">
                <a:cs typeface="Arial" panose="020B0604020202020204" pitchFamily="34" charset="0"/>
              </a:rPr>
              <a:t>stretch with increasing </a:t>
            </a:r>
            <a:r>
              <a:rPr lang="en-US" sz="2800" dirty="0" smtClean="0">
                <a:cs typeface="Arial" panose="020B0604020202020204" pitchFamily="34" charset="0"/>
              </a:rPr>
              <a:t>IAP……..</a:t>
            </a:r>
            <a:endParaRPr lang="en-US" sz="2800" dirty="0">
              <a:cs typeface="Arial" panose="020B0604020202020204" pitchFamily="34" charset="0"/>
            </a:endParaRPr>
          </a:p>
        </p:txBody>
      </p:sp>
    </p:spTree>
    <p:extLst>
      <p:ext uri="{BB962C8B-B14F-4D97-AF65-F5344CB8AC3E}">
        <p14:creationId xmlns:p14="http://schemas.microsoft.com/office/powerpoint/2010/main" val="29299693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ChangeArrowheads="1"/>
          </p:cNvSpPr>
          <p:nvPr/>
        </p:nvSpPr>
        <p:spPr bwMode="auto">
          <a:xfrm>
            <a:off x="1667460" y="5438609"/>
            <a:ext cx="6057900"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b="1">
                <a:solidFill>
                  <a:srgbClr val="5282A6"/>
                </a:solidFill>
                <a:latin typeface="Arial" panose="020B0604020202020204" pitchFamily="34" charset="0"/>
                <a:cs typeface="Arial" panose="020B0604020202020204" pitchFamily="34" charset="0"/>
              </a:defRPr>
            </a:lvl1pPr>
            <a:lvl2pPr marL="742950" indent="-285750" eaLnBrk="0" hangingPunct="0">
              <a:defRPr sz="2000" b="1">
                <a:solidFill>
                  <a:srgbClr val="5282A6"/>
                </a:solidFill>
                <a:latin typeface="Arial" panose="020B0604020202020204" pitchFamily="34" charset="0"/>
                <a:cs typeface="Arial" panose="020B0604020202020204" pitchFamily="34" charset="0"/>
              </a:defRPr>
            </a:lvl2pPr>
            <a:lvl3pPr marL="1143000" indent="-228600" eaLnBrk="0" hangingPunct="0">
              <a:defRPr sz="2000" b="1">
                <a:solidFill>
                  <a:srgbClr val="5282A6"/>
                </a:solidFill>
                <a:latin typeface="Arial" panose="020B0604020202020204" pitchFamily="34" charset="0"/>
                <a:cs typeface="Arial" panose="020B0604020202020204" pitchFamily="34" charset="0"/>
              </a:defRPr>
            </a:lvl3pPr>
            <a:lvl4pPr marL="1600200" indent="-228600" eaLnBrk="0" hangingPunct="0">
              <a:defRPr sz="2000" b="1">
                <a:solidFill>
                  <a:srgbClr val="5282A6"/>
                </a:solidFill>
                <a:latin typeface="Arial" panose="020B0604020202020204" pitchFamily="34" charset="0"/>
                <a:cs typeface="Arial" panose="020B0604020202020204" pitchFamily="34" charset="0"/>
              </a:defRPr>
            </a:lvl4pPr>
            <a:lvl5pPr marL="2057400" indent="-228600" eaLnBrk="0" hangingPunct="0">
              <a:defRPr sz="2000" b="1">
                <a:solidFill>
                  <a:srgbClr val="5282A6"/>
                </a:solidFill>
                <a:latin typeface="Arial" panose="020B0604020202020204" pitchFamily="34" charset="0"/>
                <a:cs typeface="Arial" panose="020B0604020202020204" pitchFamily="34" charset="0"/>
              </a:defRPr>
            </a:lvl5pPr>
            <a:lvl6pPr marL="25146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6pPr>
            <a:lvl7pPr marL="29718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7pPr>
            <a:lvl8pPr marL="34290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8pPr>
            <a:lvl9pPr marL="3886200" indent="-228600" eaLnBrk="0" fontAlgn="base" hangingPunct="0">
              <a:spcBef>
                <a:spcPct val="50000"/>
              </a:spcBef>
              <a:spcAft>
                <a:spcPct val="0"/>
              </a:spcAft>
              <a:defRPr sz="2000" b="1">
                <a:solidFill>
                  <a:srgbClr val="5282A6"/>
                </a:solidFill>
                <a:latin typeface="Arial" panose="020B0604020202020204" pitchFamily="34" charset="0"/>
                <a:cs typeface="Arial" panose="020B0604020202020204" pitchFamily="34" charset="0"/>
              </a:defRPr>
            </a:lvl9pPr>
          </a:lstStyle>
          <a:p>
            <a:pPr algn="ctr" eaLnBrk="1" hangingPunct="1"/>
            <a:r>
              <a:rPr lang="en-US" altLang="en-US" b="0" dirty="0">
                <a:solidFill>
                  <a:schemeClr val="tx1"/>
                </a:solidFill>
                <a:latin typeface="+mn-lt"/>
              </a:rPr>
              <a:t>… ABRA is quickly released at bedside, without removing NPWT dressings.</a:t>
            </a:r>
          </a:p>
        </p:txBody>
      </p:sp>
      <p:pic>
        <p:nvPicPr>
          <p:cNvPr id="24580" name="Picture 4"/>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2365042" y="2197062"/>
            <a:ext cx="4394200" cy="300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p:cNvSpPr>
            <a:spLocks noChangeArrowheads="1"/>
          </p:cNvSpPr>
          <p:nvPr/>
        </p:nvSpPr>
        <p:spPr bwMode="auto">
          <a:xfrm>
            <a:off x="1533192" y="248948"/>
            <a:ext cx="6057900" cy="1569660"/>
          </a:xfrm>
          <a:prstGeom prst="rect">
            <a:avLst/>
          </a:prstGeom>
          <a:noFill/>
          <a:ln w="34925">
            <a:solidFill>
              <a:schemeClr val="tx1"/>
            </a:solidFill>
            <a:miter lim="800000"/>
            <a:headEnd/>
            <a:tailEnd/>
          </a:ln>
          <a:effectLst/>
        </p:spPr>
        <p:txBody>
          <a:bodyPr>
            <a:spAutoFit/>
          </a:bodyPr>
          <a:lstStyle/>
          <a:p>
            <a:pPr algn="ctr">
              <a:defRPr/>
            </a:pPr>
            <a:r>
              <a:rPr lang="en-US" sz="2400" dirty="0">
                <a:latin typeface="+mj-lt"/>
                <a:cs typeface="Arial" charset="0"/>
              </a:rPr>
              <a:t>ABRA is the ONLY fascial closure system/technique that can be </a:t>
            </a:r>
            <a:r>
              <a:rPr lang="en-US" sz="2400" dirty="0" smtClean="0">
                <a:latin typeface="+mj-lt"/>
                <a:cs typeface="Arial" charset="0"/>
              </a:rPr>
              <a:t>adjusted at the bedside and does not require </a:t>
            </a:r>
            <a:r>
              <a:rPr lang="en-US" sz="2400" dirty="0">
                <a:latin typeface="+mj-lt"/>
                <a:cs typeface="Arial" charset="0"/>
              </a:rPr>
              <a:t>removing dressings.</a:t>
            </a:r>
          </a:p>
        </p:txBody>
      </p:sp>
    </p:spTree>
    <p:extLst>
      <p:ext uri="{BB962C8B-B14F-4D97-AF65-F5344CB8AC3E}">
        <p14:creationId xmlns:p14="http://schemas.microsoft.com/office/powerpoint/2010/main" val="32404087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tient BT-Pre-Operative Frontal View">
            <a:hlinkClick r:id="rId2"/>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493014" y="1752340"/>
            <a:ext cx="2234565" cy="2361010"/>
          </a:xfrm>
          <a:prstGeom prst="rect">
            <a:avLst/>
          </a:prstGeom>
          <a:noFill/>
          <a:ln>
            <a:noFill/>
          </a:ln>
        </p:spPr>
      </p:pic>
      <p:pic>
        <p:nvPicPr>
          <p:cNvPr id="4" name="Picture 3" descr="http://www.wjgnet.com/1007-9327/full/v14/i5/WJG-14-815-g003.jpg"/>
          <p:cNvPicPr/>
          <p:nvPr/>
        </p:nvPicPr>
        <p:blipFill>
          <a:blip r:embed="rId4" cstate="print">
            <a:extLst>
              <a:ext uri="{28A0092B-C50C-407E-A947-70E740481C1C}">
                <a14:useLocalDpi xmlns:a14="http://schemas.microsoft.com/office/drawing/2010/main"/>
              </a:ext>
            </a:extLst>
          </a:blip>
          <a:srcRect/>
          <a:stretch>
            <a:fillRect/>
          </a:stretch>
        </p:blipFill>
        <p:spPr bwMode="auto">
          <a:xfrm>
            <a:off x="2970526" y="1812562"/>
            <a:ext cx="2557463" cy="2361010"/>
          </a:xfrm>
          <a:prstGeom prst="rect">
            <a:avLst/>
          </a:prstGeom>
          <a:noFill/>
          <a:ln>
            <a:noFill/>
          </a:ln>
        </p:spPr>
      </p:pic>
      <p:sp>
        <p:nvSpPr>
          <p:cNvPr id="6" name="TextBox 5"/>
          <p:cNvSpPr txBox="1"/>
          <p:nvPr/>
        </p:nvSpPr>
        <p:spPr>
          <a:xfrm>
            <a:off x="639093" y="4579589"/>
            <a:ext cx="8165306" cy="707886"/>
          </a:xfrm>
          <a:prstGeom prst="rect">
            <a:avLst/>
          </a:prstGeom>
          <a:noFill/>
        </p:spPr>
        <p:txBody>
          <a:bodyPr wrap="square" rtlCol="0">
            <a:spAutoFit/>
          </a:bodyPr>
          <a:lstStyle/>
          <a:p>
            <a:pPr marL="457200" indent="-457200">
              <a:buFont typeface="Wingdings" panose="05000000000000000000" pitchFamily="2" charset="2"/>
              <a:buChar char="ü"/>
            </a:pPr>
            <a:r>
              <a:rPr lang="en-CA" sz="2000" dirty="0"/>
              <a:t>Unresolved Abdominal wounds leaving Hernia, Mesh and/or Skin </a:t>
            </a:r>
            <a:r>
              <a:rPr lang="en-CA" sz="2000" dirty="0" smtClean="0"/>
              <a:t>Graft</a:t>
            </a:r>
            <a:endParaRPr lang="en-CA" sz="2000" dirty="0"/>
          </a:p>
          <a:p>
            <a:pPr marL="457200" indent="-457200">
              <a:buFont typeface="Wingdings" panose="05000000000000000000" pitchFamily="2" charset="2"/>
              <a:buChar char="ü"/>
            </a:pPr>
            <a:r>
              <a:rPr lang="en-CA" sz="2000" dirty="0"/>
              <a:t>Poor Quality of Life – Burden on Healthcare system</a:t>
            </a:r>
          </a:p>
        </p:txBody>
      </p:sp>
      <p:pic>
        <p:nvPicPr>
          <p:cNvPr id="7171" name="Picture 1"/>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5754482" y="1833022"/>
            <a:ext cx="2908722" cy="236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65829" y="443753"/>
            <a:ext cx="4592170" cy="830997"/>
          </a:xfrm>
          <a:prstGeom prst="rect">
            <a:avLst/>
          </a:prstGeom>
        </p:spPr>
        <p:txBody>
          <a:bodyPr wrap="square">
            <a:spAutoFit/>
          </a:bodyPr>
          <a:lstStyle/>
          <a:p>
            <a:pPr algn="ctr">
              <a:defRPr/>
            </a:pPr>
            <a:r>
              <a:rPr lang="en-US" sz="2400" dirty="0">
                <a:cs typeface="Arial" charset="0"/>
              </a:rPr>
              <a:t>ABRA® </a:t>
            </a:r>
            <a:br>
              <a:rPr lang="en-US" sz="2400" dirty="0">
                <a:cs typeface="Arial" charset="0"/>
              </a:rPr>
            </a:br>
            <a:r>
              <a:rPr lang="en-US" sz="2400" i="1" dirty="0">
                <a:cs typeface="Arial" charset="0"/>
              </a:rPr>
              <a:t>Abdominal Wall Closure</a:t>
            </a:r>
          </a:p>
        </p:txBody>
      </p:sp>
    </p:spTree>
    <p:extLst>
      <p:ext uri="{BB962C8B-B14F-4D97-AF65-F5344CB8AC3E}">
        <p14:creationId xmlns:p14="http://schemas.microsoft.com/office/powerpoint/2010/main" val="27052483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 Box 3"/>
          <p:cNvSpPr txBox="1">
            <a:spLocks noChangeArrowheads="1"/>
          </p:cNvSpPr>
          <p:nvPr/>
        </p:nvSpPr>
        <p:spPr bwMode="auto">
          <a:xfrm>
            <a:off x="1600200" y="4914900"/>
            <a:ext cx="57721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endParaRPr lang="en-US" altLang="en-US" sz="1800"/>
          </a:p>
        </p:txBody>
      </p:sp>
      <p:sp>
        <p:nvSpPr>
          <p:cNvPr id="408580" name="Text Box 4"/>
          <p:cNvSpPr txBox="1">
            <a:spLocks noChangeArrowheads="1"/>
          </p:cNvSpPr>
          <p:nvPr/>
        </p:nvSpPr>
        <p:spPr bwMode="auto">
          <a:xfrm>
            <a:off x="1657350" y="2400300"/>
            <a:ext cx="647065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endParaRPr lang="en-US" altLang="en-US" sz="2000" b="1" i="1" u="sng" dirty="0">
              <a:solidFill>
                <a:srgbClr val="D61A0C"/>
              </a:solidFill>
              <a:latin typeface="Arial" panose="020B0604020202020204" pitchFamily="34" charset="0"/>
            </a:endParaRPr>
          </a:p>
          <a:p>
            <a:pPr eaLnBrk="1" hangingPunct="1">
              <a:spcBef>
                <a:spcPct val="50000"/>
              </a:spcBef>
            </a:pPr>
            <a:endParaRPr lang="en-US" altLang="en-US" sz="2000" b="1" i="1" u="sng" dirty="0">
              <a:solidFill>
                <a:srgbClr val="D61A0C"/>
              </a:solidFill>
              <a:latin typeface="Arial" panose="020B0604020202020204" pitchFamily="34" charset="0"/>
            </a:endParaRPr>
          </a:p>
        </p:txBody>
      </p:sp>
      <p:sp>
        <p:nvSpPr>
          <p:cNvPr id="408582" name="Text Box 6"/>
          <p:cNvSpPr txBox="1">
            <a:spLocks noChangeArrowheads="1"/>
          </p:cNvSpPr>
          <p:nvPr/>
        </p:nvSpPr>
        <p:spPr bwMode="auto">
          <a:xfrm>
            <a:off x="1428750" y="2246411"/>
            <a:ext cx="59436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marL="285750" indent="-285750" eaLnBrk="1" hangingPunct="1">
              <a:spcBef>
                <a:spcPct val="50000"/>
              </a:spcBef>
              <a:buFont typeface="Wingdings" panose="05000000000000000000" pitchFamily="2" charset="2"/>
              <a:buChar char="ü"/>
            </a:pPr>
            <a:r>
              <a:rPr lang="en-US" altLang="en-US" sz="1800" b="1" dirty="0">
                <a:solidFill>
                  <a:schemeClr val="tx2">
                    <a:lumMod val="50000"/>
                  </a:schemeClr>
                </a:solidFill>
                <a:latin typeface="Arial" panose="020B0604020202020204" pitchFamily="34" charset="0"/>
              </a:rPr>
              <a:t> </a:t>
            </a:r>
            <a:r>
              <a:rPr lang="en-US" altLang="en-US" sz="1800" dirty="0">
                <a:latin typeface="+mn-lt"/>
              </a:rPr>
              <a:t>Usually 3 to 7 days post laparotomy</a:t>
            </a:r>
          </a:p>
          <a:p>
            <a:pPr marL="285750" indent="-285750" eaLnBrk="1" hangingPunct="1">
              <a:spcBef>
                <a:spcPct val="50000"/>
              </a:spcBef>
              <a:buFont typeface="Wingdings" panose="05000000000000000000" pitchFamily="2" charset="2"/>
              <a:buChar char="ü"/>
            </a:pPr>
            <a:r>
              <a:rPr lang="en-US" altLang="en-US" sz="1800" dirty="0">
                <a:latin typeface="+mn-lt"/>
              </a:rPr>
              <a:t> Often at the 2</a:t>
            </a:r>
            <a:r>
              <a:rPr lang="en-US" altLang="en-US" sz="1800" baseline="30000" dirty="0">
                <a:latin typeface="+mn-lt"/>
              </a:rPr>
              <a:t>nd</a:t>
            </a:r>
            <a:r>
              <a:rPr lang="en-US" altLang="en-US" sz="1800" dirty="0">
                <a:latin typeface="+mn-lt"/>
              </a:rPr>
              <a:t> V.A.C. dressing change, or 2</a:t>
            </a:r>
            <a:r>
              <a:rPr lang="en-US" altLang="en-US" sz="1800" baseline="30000" dirty="0">
                <a:latin typeface="+mn-lt"/>
              </a:rPr>
              <a:t>nd</a:t>
            </a:r>
            <a:r>
              <a:rPr lang="en-US" altLang="en-US" sz="1800" dirty="0">
                <a:latin typeface="+mn-lt"/>
              </a:rPr>
              <a:t> </a:t>
            </a:r>
            <a:r>
              <a:rPr lang="en-US" altLang="en-US" sz="1800" dirty="0" smtClean="0">
                <a:latin typeface="+mn-lt"/>
              </a:rPr>
              <a:t>laparotomy</a:t>
            </a:r>
            <a:endParaRPr lang="en-US" altLang="en-US" sz="1800" dirty="0">
              <a:latin typeface="+mn-lt"/>
            </a:endParaRPr>
          </a:p>
          <a:p>
            <a:pPr marL="285750" indent="-285750" eaLnBrk="1" hangingPunct="1">
              <a:spcBef>
                <a:spcPct val="50000"/>
              </a:spcBef>
              <a:buFont typeface="Wingdings" panose="05000000000000000000" pitchFamily="2" charset="2"/>
              <a:buChar char="ü"/>
            </a:pPr>
            <a:r>
              <a:rPr lang="en-US" altLang="en-US" sz="1800" dirty="0">
                <a:latin typeface="+mn-lt"/>
              </a:rPr>
              <a:t>Remember: The sooner the abdomen is closed, the fewer the complications. Get ABRA on early, when you’d close if you </a:t>
            </a:r>
            <a:r>
              <a:rPr lang="en-US" altLang="en-US" sz="1800" dirty="0" smtClean="0">
                <a:latin typeface="+mn-lt"/>
              </a:rPr>
              <a:t>could</a:t>
            </a:r>
            <a:r>
              <a:rPr lang="en-US" altLang="en-US" sz="1800" dirty="0">
                <a:latin typeface="+mn-lt"/>
              </a:rPr>
              <a:t> </a:t>
            </a:r>
            <a:r>
              <a:rPr lang="en-US" altLang="en-US" sz="1800" dirty="0" smtClean="0">
                <a:latin typeface="+mn-lt"/>
              </a:rPr>
              <a:t>(rarely </a:t>
            </a:r>
            <a:r>
              <a:rPr lang="en-US" altLang="en-US" sz="1800" dirty="0">
                <a:latin typeface="+mn-lt"/>
              </a:rPr>
              <a:t>at the time of the initial laparotomy</a:t>
            </a:r>
            <a:r>
              <a:rPr lang="en-US" altLang="en-US" sz="1800" dirty="0" smtClean="0">
                <a:latin typeface="+mn-lt"/>
              </a:rPr>
              <a:t>)</a:t>
            </a:r>
            <a:endParaRPr lang="en-US" altLang="en-US" sz="1800" dirty="0">
              <a:latin typeface="+mn-lt"/>
            </a:endParaRPr>
          </a:p>
        </p:txBody>
      </p:sp>
      <p:sp>
        <p:nvSpPr>
          <p:cNvPr id="287746" name="Rectangle 2"/>
          <p:cNvSpPr>
            <a:spLocks noChangeArrowheads="1"/>
          </p:cNvSpPr>
          <p:nvPr/>
        </p:nvSpPr>
        <p:spPr bwMode="auto">
          <a:xfrm>
            <a:off x="1684244" y="747473"/>
            <a:ext cx="6057900" cy="584775"/>
          </a:xfrm>
          <a:prstGeom prst="rect">
            <a:avLst/>
          </a:prstGeom>
          <a:noFill/>
          <a:ln w="9525">
            <a:noFill/>
            <a:miter lim="800000"/>
            <a:headEnd/>
            <a:tailEnd/>
          </a:ln>
          <a:effec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r>
              <a:rPr lang="en-US" altLang="en-US" sz="3200" dirty="0">
                <a:latin typeface="+mj-lt"/>
              </a:rPr>
              <a:t>ABRA: When is ABRA indicated?</a:t>
            </a:r>
            <a:endParaRPr lang="en-US" altLang="en-US" sz="3200" i="1" dirty="0">
              <a:latin typeface="+mj-lt"/>
            </a:endParaRPr>
          </a:p>
        </p:txBody>
      </p:sp>
    </p:spTree>
    <p:extLst>
      <p:ext uri="{BB962C8B-B14F-4D97-AF65-F5344CB8AC3E}">
        <p14:creationId xmlns:p14="http://schemas.microsoft.com/office/powerpoint/2010/main" val="24647785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96913" y="0"/>
            <a:ext cx="8447087" cy="1289050"/>
          </a:xfrm>
        </p:spPr>
        <p:txBody>
          <a:bodyPr>
            <a:noAutofit/>
          </a:bodyPr>
          <a:lstStyle/>
          <a:p>
            <a:pPr algn="ctr"/>
            <a:r>
              <a:rPr lang="en-CA" sz="3600" b="1" dirty="0"/>
              <a:t/>
            </a:r>
            <a:br>
              <a:rPr lang="en-CA" sz="3600" b="1" dirty="0"/>
            </a:br>
            <a:r>
              <a:rPr lang="en-CA" sz="2800" dirty="0" smtClean="0"/>
              <a:t>Additional ABRA Steps</a:t>
            </a:r>
            <a:br>
              <a:rPr lang="en-CA" sz="2800" dirty="0" smtClean="0"/>
            </a:br>
            <a:endParaRPr lang="en-CA" sz="2800" dirty="0"/>
          </a:p>
        </p:txBody>
      </p:sp>
      <p:sp>
        <p:nvSpPr>
          <p:cNvPr id="3" name="Rectangle 2"/>
          <p:cNvSpPr>
            <a:spLocks noChangeArrowheads="1"/>
          </p:cNvSpPr>
          <p:nvPr/>
        </p:nvSpPr>
        <p:spPr bwMode="auto">
          <a:xfrm>
            <a:off x="494701" y="3333862"/>
            <a:ext cx="8851005" cy="3147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800"/>
            <a:endParaRPr lang="en-CA" altLang="en-US" sz="2000" dirty="0">
              <a:latin typeface="+mn-lt"/>
            </a:endParaRPr>
          </a:p>
          <a:p>
            <a:pPr marL="342900" indent="-342900" defTabSz="685800">
              <a:buFont typeface="Wingdings" panose="05000000000000000000" pitchFamily="2" charset="2"/>
              <a:buChar char="ü"/>
            </a:pPr>
            <a:r>
              <a:rPr lang="en-US" altLang="en-US" sz="2000" dirty="0" smtClean="0">
                <a:latin typeface="+mn-lt"/>
                <a:ea typeface="Calibri" panose="020F0502020204030204" pitchFamily="34" charset="0"/>
                <a:cs typeface="Times New Roman" panose="02020603050405020304" pitchFamily="18" charset="0"/>
              </a:rPr>
              <a:t>Mark and </a:t>
            </a:r>
            <a:r>
              <a:rPr lang="en-US" altLang="en-US" sz="2000" dirty="0">
                <a:latin typeface="+mn-lt"/>
                <a:ea typeface="Calibri" panose="020F0502020204030204" pitchFamily="34" charset="0"/>
                <a:cs typeface="Times New Roman" panose="02020603050405020304" pitchFamily="18" charset="0"/>
              </a:rPr>
              <a:t>measured </a:t>
            </a:r>
            <a:r>
              <a:rPr lang="en-US" altLang="en-US" sz="2000" dirty="0" smtClean="0">
                <a:latin typeface="+mn-lt"/>
                <a:ea typeface="Calibri" panose="020F0502020204030204" pitchFamily="34" charset="0"/>
                <a:cs typeface="Times New Roman" panose="02020603050405020304" pitchFamily="18" charset="0"/>
              </a:rPr>
              <a:t>skin for </a:t>
            </a:r>
            <a:r>
              <a:rPr lang="en-US" altLang="en-US" sz="2000" dirty="0">
                <a:latin typeface="+mn-lt"/>
                <a:ea typeface="Calibri" panose="020F0502020204030204" pitchFamily="34" charset="0"/>
                <a:cs typeface="Times New Roman" panose="02020603050405020304" pitchFamily="18" charset="0"/>
              </a:rPr>
              <a:t>elastomer sites, dry skin thoroughly</a:t>
            </a:r>
          </a:p>
          <a:p>
            <a:pPr marL="342900" indent="-342900" defTabSz="685800">
              <a:buFont typeface="Wingdings" panose="05000000000000000000" pitchFamily="2" charset="2"/>
              <a:buChar char="ü"/>
            </a:pPr>
            <a:r>
              <a:rPr lang="en-US" altLang="en-US" sz="2000" dirty="0">
                <a:latin typeface="+mn-lt"/>
                <a:ea typeface="Calibri" panose="020F0502020204030204" pitchFamily="34" charset="0"/>
                <a:cs typeface="Times New Roman" panose="02020603050405020304" pitchFamily="18" charset="0"/>
              </a:rPr>
              <a:t>Place large Ioban across midline (drape to </a:t>
            </a:r>
            <a:r>
              <a:rPr lang="en-US" altLang="en-US" sz="2000" dirty="0" smtClean="0">
                <a:latin typeface="+mn-lt"/>
                <a:ea typeface="Calibri" panose="020F0502020204030204" pitchFamily="34" charset="0"/>
                <a:cs typeface="Times New Roman" panose="02020603050405020304" pitchFamily="18" charset="0"/>
              </a:rPr>
              <a:t>drape, reduces risk of skin issues)</a:t>
            </a:r>
            <a:endParaRPr lang="en-CA" altLang="en-US" sz="2000" dirty="0">
              <a:latin typeface="+mn-lt"/>
            </a:endParaRPr>
          </a:p>
          <a:p>
            <a:pPr marL="342900" indent="-342900" defTabSz="685800">
              <a:buFont typeface="Wingdings" panose="05000000000000000000" pitchFamily="2" charset="2"/>
              <a:buChar char="ü"/>
            </a:pPr>
            <a:r>
              <a:rPr lang="en-US" altLang="en-US" sz="2000" dirty="0">
                <a:latin typeface="+mn-lt"/>
                <a:ea typeface="Calibri" panose="020F0502020204030204" pitchFamily="34" charset="0"/>
                <a:cs typeface="Times New Roman" panose="02020603050405020304" pitchFamily="18" charset="0"/>
              </a:rPr>
              <a:t>Trim Ioban at surgical wound margin</a:t>
            </a:r>
            <a:endParaRPr lang="en-CA" altLang="en-US" sz="2000" dirty="0">
              <a:latin typeface="+mn-lt"/>
            </a:endParaRPr>
          </a:p>
          <a:p>
            <a:pPr marL="342900" indent="-342900" defTabSz="685800">
              <a:buFont typeface="Wingdings" panose="05000000000000000000" pitchFamily="2" charset="2"/>
              <a:buChar char="ü"/>
            </a:pPr>
            <a:r>
              <a:rPr lang="en-US" altLang="en-US" sz="2000" dirty="0">
                <a:latin typeface="+mn-lt"/>
                <a:ea typeface="Calibri" panose="020F0502020204030204" pitchFamily="34" charset="0"/>
                <a:cs typeface="Times New Roman" panose="02020603050405020304" pitchFamily="18" charset="0"/>
              </a:rPr>
              <a:t>Make skin stabs using </a:t>
            </a:r>
            <a:r>
              <a:rPr lang="en-US" altLang="en-US" sz="2000" dirty="0" smtClean="0">
                <a:latin typeface="+mn-lt"/>
                <a:ea typeface="Calibri" panose="020F0502020204030204" pitchFamily="34" charset="0"/>
                <a:cs typeface="Times New Roman" panose="02020603050405020304" pitchFamily="18" charset="0"/>
              </a:rPr>
              <a:t>#11 </a:t>
            </a:r>
            <a:r>
              <a:rPr lang="en-US" altLang="en-US" sz="2000" dirty="0">
                <a:latin typeface="+mn-lt"/>
                <a:ea typeface="Calibri" panose="020F0502020204030204" pitchFamily="34" charset="0"/>
                <a:cs typeface="Times New Roman" panose="02020603050405020304" pitchFamily="18" charset="0"/>
              </a:rPr>
              <a:t>blade</a:t>
            </a:r>
            <a:endParaRPr lang="en-CA" altLang="en-US" sz="2000" dirty="0">
              <a:latin typeface="+mn-lt"/>
            </a:endParaRPr>
          </a:p>
          <a:p>
            <a:pPr marL="342900" indent="-342900" defTabSz="685800">
              <a:buFont typeface="Wingdings" panose="05000000000000000000" pitchFamily="2" charset="2"/>
              <a:buChar char="ü"/>
            </a:pPr>
            <a:r>
              <a:rPr lang="en-US" altLang="en-US" sz="2000" dirty="0">
                <a:latin typeface="+mn-lt"/>
                <a:ea typeface="Calibri" panose="020F0502020204030204" pitchFamily="34" charset="0"/>
                <a:cs typeface="Times New Roman" panose="02020603050405020304" pitchFamily="18" charset="0"/>
              </a:rPr>
              <a:t>Follow with </a:t>
            </a:r>
            <a:r>
              <a:rPr lang="en-US" altLang="en-US" sz="2000" dirty="0" smtClean="0">
                <a:latin typeface="+mn-lt"/>
                <a:ea typeface="Calibri" panose="020F0502020204030204" pitchFamily="34" charset="0"/>
                <a:cs typeface="Times New Roman" panose="02020603050405020304" pitchFamily="18" charset="0"/>
              </a:rPr>
              <a:t>Bovie/electro-cautery  </a:t>
            </a:r>
            <a:r>
              <a:rPr lang="en-US" altLang="en-US" sz="2000" dirty="0">
                <a:latin typeface="+mn-lt"/>
                <a:ea typeface="Calibri" panose="020F0502020204030204" pitchFamily="34" charset="0"/>
                <a:cs typeface="Times New Roman" panose="02020603050405020304" pitchFamily="18" charset="0"/>
              </a:rPr>
              <a:t>to prevent bleeding under the Ioban</a:t>
            </a:r>
            <a:endParaRPr lang="en-CA" altLang="en-US" sz="2000" dirty="0">
              <a:latin typeface="+mn-lt"/>
            </a:endParaRPr>
          </a:p>
          <a:p>
            <a:pPr defTabSz="685800"/>
            <a:r>
              <a:rPr lang="en-US" altLang="en-US" sz="2000" dirty="0">
                <a:latin typeface="+mn-lt"/>
                <a:ea typeface="Calibri" panose="020F0502020204030204" pitchFamily="34" charset="0"/>
                <a:cs typeface="Times New Roman" panose="02020603050405020304" pitchFamily="18" charset="0"/>
              </a:rPr>
              <a:t> </a:t>
            </a:r>
            <a:r>
              <a:rPr lang="en-US" altLang="en-US" sz="2000" dirty="0" smtClean="0">
                <a:latin typeface="+mn-lt"/>
                <a:ea typeface="Calibri" panose="020F0502020204030204" pitchFamily="34" charset="0"/>
                <a:cs typeface="Times New Roman" panose="02020603050405020304" pitchFamily="18" charset="0"/>
              </a:rPr>
              <a:t>     If </a:t>
            </a:r>
            <a:r>
              <a:rPr lang="en-US" altLang="en-US" sz="2000" dirty="0">
                <a:latin typeface="+mn-lt"/>
                <a:ea typeface="Calibri" panose="020F0502020204030204" pitchFamily="34" charset="0"/>
                <a:cs typeface="Times New Roman" panose="02020603050405020304" pitchFamily="18" charset="0"/>
              </a:rPr>
              <a:t>blood or moisture develops under the Ioban while installing ABRA, </a:t>
            </a:r>
          </a:p>
          <a:p>
            <a:pPr defTabSz="685800"/>
            <a:r>
              <a:rPr lang="en-US" altLang="en-US" sz="2000" dirty="0" smtClean="0">
                <a:latin typeface="+mn-lt"/>
                <a:ea typeface="Calibri" panose="020F0502020204030204" pitchFamily="34" charset="0"/>
                <a:cs typeface="Times New Roman" panose="02020603050405020304" pitchFamily="18" charset="0"/>
              </a:rPr>
              <a:t>      </a:t>
            </a:r>
            <a:r>
              <a:rPr lang="en-US" altLang="en-US" sz="2000" dirty="0">
                <a:latin typeface="+mn-lt"/>
                <a:ea typeface="Calibri" panose="020F0502020204030204" pitchFamily="34" charset="0"/>
                <a:cs typeface="Times New Roman" panose="02020603050405020304" pitchFamily="18" charset="0"/>
              </a:rPr>
              <a:t>remove section of Ioban, dry skin and replace with new patch of Ioban</a:t>
            </a:r>
            <a:endParaRPr lang="en-CA" altLang="en-US" sz="2000" dirty="0">
              <a:latin typeface="+mn-lt"/>
            </a:endParaRPr>
          </a:p>
          <a:p>
            <a:pPr defTabSz="685800"/>
            <a:r>
              <a:rPr lang="en-US" altLang="en-US" sz="2000" dirty="0" smtClean="0">
                <a:latin typeface="+mn-lt"/>
                <a:ea typeface="Calibri" panose="020F0502020204030204" pitchFamily="34" charset="0"/>
                <a:cs typeface="Times New Roman" panose="02020603050405020304" pitchFamily="18" charset="0"/>
              </a:rPr>
              <a:t>     (Essential </a:t>
            </a:r>
            <a:r>
              <a:rPr lang="en-US" altLang="en-US" sz="2000" dirty="0">
                <a:latin typeface="+mn-lt"/>
                <a:ea typeface="Calibri" panose="020F0502020204030204" pitchFamily="34" charset="0"/>
                <a:cs typeface="Times New Roman" panose="02020603050405020304" pitchFamily="18" charset="0"/>
              </a:rPr>
              <a:t>that skin is free of moisture under buttons to prevent skin break down)</a:t>
            </a:r>
            <a:endParaRPr lang="en-CA" altLang="en-US" sz="2000" dirty="0">
              <a:latin typeface="+mn-lt"/>
            </a:endParaRPr>
          </a:p>
          <a:p>
            <a:pPr marL="342900" indent="-342900" defTabSz="685800">
              <a:buFont typeface="Wingdings" panose="05000000000000000000" pitchFamily="2" charset="2"/>
              <a:buChar char="ü"/>
            </a:pPr>
            <a:endParaRPr lang="en-CA" altLang="en-US" sz="2000" dirty="0"/>
          </a:p>
        </p:txBody>
      </p:sp>
      <p:pic>
        <p:nvPicPr>
          <p:cNvPr id="1025" name="Picture 7"/>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rot="10800000">
            <a:off x="1879360" y="1173037"/>
            <a:ext cx="5476086" cy="239788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647701" y="490737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CA" sz="1350"/>
          </a:p>
        </p:txBody>
      </p:sp>
    </p:spTree>
    <p:extLst>
      <p:ext uri="{BB962C8B-B14F-4D97-AF65-F5344CB8AC3E}">
        <p14:creationId xmlns:p14="http://schemas.microsoft.com/office/powerpoint/2010/main" val="38748634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063625"/>
            <a:ext cx="8229600" cy="857250"/>
          </a:xfrm>
        </p:spPr>
        <p:txBody>
          <a:bodyPr/>
          <a:lstStyle/>
          <a:p>
            <a:pPr algn="ctr"/>
            <a:r>
              <a:rPr lang="en-CA" b="1" dirty="0" smtClean="0"/>
              <a:t>Silicone Sheath</a:t>
            </a:r>
            <a:endParaRPr lang="en-CA" b="1" dirty="0"/>
          </a:p>
        </p:txBody>
      </p:sp>
      <p:sp>
        <p:nvSpPr>
          <p:cNvPr id="3" name="Rectangle 2"/>
          <p:cNvSpPr/>
          <p:nvPr/>
        </p:nvSpPr>
        <p:spPr>
          <a:xfrm>
            <a:off x="971550" y="1920479"/>
            <a:ext cx="6286500" cy="2349939"/>
          </a:xfrm>
          <a:prstGeom prst="rect">
            <a:avLst/>
          </a:prstGeom>
        </p:spPr>
        <p:txBody>
          <a:bodyPr wrap="square">
            <a:spAutoFit/>
          </a:bodyPr>
          <a:lstStyle/>
          <a:p>
            <a:pPr>
              <a:lnSpc>
                <a:spcPct val="107000"/>
              </a:lnSpc>
              <a:spcAft>
                <a:spcPts val="600"/>
              </a:spcAft>
            </a:pPr>
            <a:endParaRPr lang="en-CA" sz="135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Wingdings" panose="05000000000000000000" pitchFamily="2" charset="2"/>
              <a:buChar char="ü"/>
            </a:pPr>
            <a:r>
              <a:rPr lang="en-US" sz="2400" dirty="0">
                <a:latin typeface="Calibri" panose="020F0502020204030204" pitchFamily="34" charset="0"/>
                <a:ea typeface="Calibri" panose="020F0502020204030204" pitchFamily="34" charset="0"/>
                <a:cs typeface="Times New Roman" panose="02020603050405020304" pitchFamily="18" charset="0"/>
              </a:rPr>
              <a:t>If the sheet does not easily stay in </a:t>
            </a:r>
            <a:r>
              <a:rPr lang="en-US" sz="2400" dirty="0" smtClean="0">
                <a:latin typeface="Calibri" panose="020F0502020204030204" pitchFamily="34" charset="0"/>
                <a:ea typeface="Calibri" panose="020F0502020204030204" pitchFamily="34" charset="0"/>
                <a:cs typeface="Times New Roman" panose="02020603050405020304" pitchFamily="18" charset="0"/>
              </a:rPr>
              <a:t>place,</a:t>
            </a:r>
            <a:endParaRPr lang="en-CA"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2400" dirty="0">
                <a:latin typeface="Calibri" panose="020F0502020204030204" pitchFamily="34" charset="0"/>
                <a:ea typeface="Calibri" panose="020F0502020204030204" pitchFamily="34" charset="0"/>
                <a:cs typeface="Times New Roman" panose="02020603050405020304" pitchFamily="18" charset="0"/>
              </a:rPr>
              <a:t>m</a:t>
            </a:r>
            <a:r>
              <a:rPr lang="en-US" sz="2400" dirty="0" smtClean="0">
                <a:latin typeface="Calibri" panose="020F0502020204030204" pitchFamily="34" charset="0"/>
                <a:ea typeface="Calibri" panose="020F0502020204030204" pitchFamily="34" charset="0"/>
                <a:cs typeface="Times New Roman" panose="02020603050405020304" pitchFamily="18" charset="0"/>
              </a:rPr>
              <a:t>oisten </a:t>
            </a:r>
            <a:r>
              <a:rPr lang="en-US" sz="2400" dirty="0">
                <a:latin typeface="Calibri" panose="020F0502020204030204" pitchFamily="34" charset="0"/>
                <a:ea typeface="Calibri" panose="020F0502020204030204" pitchFamily="34" charset="0"/>
                <a:cs typeface="Times New Roman" panose="02020603050405020304" pitchFamily="18" charset="0"/>
              </a:rPr>
              <a:t>a white towel and stretch across the top of silicone sheet while you are working to keep </a:t>
            </a:r>
            <a:r>
              <a:rPr lang="en-US" sz="2400" dirty="0" smtClean="0">
                <a:latin typeface="Calibri" panose="020F0502020204030204" pitchFamily="34" charset="0"/>
                <a:ea typeface="Calibri" panose="020F0502020204030204" pitchFamily="34" charset="0"/>
                <a:cs typeface="Times New Roman" panose="02020603050405020304" pitchFamily="18" charset="0"/>
              </a:rPr>
              <a:t>secure.</a:t>
            </a:r>
            <a:r>
              <a:rPr lang="en-CA" sz="2400" dirty="0">
                <a:latin typeface="Calibri" panose="020F0502020204030204" pitchFamily="34" charset="0"/>
                <a:ea typeface="Calibri" panose="020F0502020204030204" pitchFamily="34" charset="0"/>
                <a:cs typeface="Times New Roman" panose="02020603050405020304" pitchFamily="18" charset="0"/>
              </a:rPr>
              <a:t> </a:t>
            </a:r>
            <a:r>
              <a:rPr lang="en-US" sz="2400" dirty="0" smtClean="0">
                <a:latin typeface="Calibri" panose="020F0502020204030204" pitchFamily="34" charset="0"/>
                <a:ea typeface="Calibri" panose="020F0502020204030204" pitchFamily="34" charset="0"/>
                <a:cs typeface="Times New Roman" panose="02020603050405020304" pitchFamily="18" charset="0"/>
              </a:rPr>
              <a:t>Remove </a:t>
            </a:r>
            <a:r>
              <a:rPr lang="en-US" sz="2400" dirty="0">
                <a:latin typeface="Calibri" panose="020F0502020204030204" pitchFamily="34" charset="0"/>
                <a:ea typeface="Calibri" panose="020F0502020204030204" pitchFamily="34" charset="0"/>
                <a:cs typeface="Times New Roman" panose="02020603050405020304" pitchFamily="18" charset="0"/>
              </a:rPr>
              <a:t>towel once elastomers are in place and tensions are ready to be </a:t>
            </a:r>
            <a:r>
              <a:rPr lang="en-US" sz="2400" dirty="0" smtClean="0">
                <a:latin typeface="Calibri" panose="020F0502020204030204" pitchFamily="34" charset="0"/>
                <a:ea typeface="Calibri" panose="020F0502020204030204" pitchFamily="34" charset="0"/>
                <a:cs typeface="Times New Roman" panose="02020603050405020304" pitchFamily="18" charset="0"/>
              </a:rPr>
              <a:t>set.</a:t>
            </a:r>
            <a:endParaRPr lang="en-CA"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803425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063625"/>
            <a:ext cx="8229600" cy="857250"/>
          </a:xfrm>
        </p:spPr>
        <p:txBody>
          <a:bodyPr/>
          <a:lstStyle/>
          <a:p>
            <a:pPr algn="ctr"/>
            <a:r>
              <a:rPr lang="en-CA" b="1" dirty="0" smtClean="0"/>
              <a:t>Double Elastomers</a:t>
            </a:r>
            <a:endParaRPr lang="en-CA" b="1" dirty="0"/>
          </a:p>
        </p:txBody>
      </p:sp>
      <p:sp>
        <p:nvSpPr>
          <p:cNvPr id="3" name="Rectangle 2"/>
          <p:cNvSpPr/>
          <p:nvPr/>
        </p:nvSpPr>
        <p:spPr>
          <a:xfrm>
            <a:off x="914400" y="1859757"/>
            <a:ext cx="6400800" cy="2463367"/>
          </a:xfrm>
          <a:prstGeom prst="rect">
            <a:avLst/>
          </a:prstGeom>
        </p:spPr>
        <p:txBody>
          <a:bodyPr wrap="square">
            <a:spAutoFit/>
          </a:bodyPr>
          <a:lstStyle/>
          <a:p>
            <a:pPr marL="342900" indent="-342900">
              <a:lnSpc>
                <a:spcPct val="107000"/>
              </a:lnSpc>
              <a:buFont typeface="Wingdings" panose="05000000000000000000" pitchFamily="2" charset="2"/>
              <a:buChar char="ü"/>
            </a:pPr>
            <a:r>
              <a:rPr lang="en-US" sz="2400" dirty="0">
                <a:latin typeface="Calibri" panose="020F0502020204030204" pitchFamily="34" charset="0"/>
                <a:ea typeface="Calibri" panose="020F0502020204030204" pitchFamily="34" charset="0"/>
                <a:cs typeface="Times New Roman" panose="02020603050405020304" pitchFamily="18" charset="0"/>
              </a:rPr>
              <a:t>In some cases, we recommend the elastomers are doubled (</a:t>
            </a:r>
            <a:r>
              <a:rPr lang="en-US" sz="2400" u="sng" dirty="0">
                <a:latin typeface="Calibri" panose="020F0502020204030204" pitchFamily="34" charset="0"/>
                <a:ea typeface="Calibri" panose="020F0502020204030204" pitchFamily="34" charset="0"/>
                <a:cs typeface="Times New Roman" panose="02020603050405020304" pitchFamily="18" charset="0"/>
              </a:rPr>
              <a:t>BMI over 30</a:t>
            </a:r>
            <a:r>
              <a:rPr lang="en-US" sz="2400" dirty="0">
                <a:latin typeface="Calibri" panose="020F0502020204030204" pitchFamily="34" charset="0"/>
                <a:ea typeface="Calibri" panose="020F0502020204030204" pitchFamily="34" charset="0"/>
                <a:cs typeface="Times New Roman" panose="02020603050405020304" pitchFamily="18" charset="0"/>
              </a:rPr>
              <a:t>)</a:t>
            </a:r>
            <a:endParaRPr lang="en-CA" sz="24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Wingdings" panose="05000000000000000000" pitchFamily="2" charset="2"/>
              <a:buChar char="ü"/>
            </a:pPr>
            <a:r>
              <a:rPr lang="en-US" sz="2400" dirty="0">
                <a:latin typeface="Calibri" panose="020F0502020204030204" pitchFamily="34" charset="0"/>
                <a:ea typeface="Calibri" panose="020F0502020204030204" pitchFamily="34" charset="0"/>
                <a:cs typeface="Times New Roman" panose="02020603050405020304" pitchFamily="18" charset="0"/>
              </a:rPr>
              <a:t>Both the </a:t>
            </a:r>
            <a:r>
              <a:rPr lang="en-US" sz="2400" dirty="0" smtClean="0">
                <a:latin typeface="Calibri" panose="020F0502020204030204" pitchFamily="34" charset="0"/>
                <a:ea typeface="Calibri" panose="020F0502020204030204" pitchFamily="34" charset="0"/>
                <a:cs typeface="Times New Roman" panose="02020603050405020304" pitchFamily="18" charset="0"/>
              </a:rPr>
              <a:t>Cannulator </a:t>
            </a:r>
            <a:r>
              <a:rPr lang="en-US" sz="2400" dirty="0">
                <a:latin typeface="Calibri" panose="020F0502020204030204" pitchFamily="34" charset="0"/>
                <a:ea typeface="Calibri" panose="020F0502020204030204" pitchFamily="34" charset="0"/>
                <a:cs typeface="Times New Roman" panose="02020603050405020304" pitchFamily="18" charset="0"/>
              </a:rPr>
              <a:t>and Buttons are designed to accommodate two elastomers</a:t>
            </a:r>
            <a:endParaRPr lang="en-CA" sz="24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600"/>
              </a:spcAft>
              <a:buFont typeface="Wingdings" panose="05000000000000000000" pitchFamily="2" charset="2"/>
              <a:buChar char="ü"/>
            </a:pPr>
            <a:r>
              <a:rPr lang="en-US" sz="2400" dirty="0">
                <a:latin typeface="Calibri" panose="020F0502020204030204" pitchFamily="34" charset="0"/>
                <a:ea typeface="Calibri" panose="020F0502020204030204" pitchFamily="34" charset="0"/>
                <a:cs typeface="Times New Roman" panose="02020603050405020304" pitchFamily="18" charset="0"/>
              </a:rPr>
              <a:t>When doubling elastomers, reduce the tensions to 1.5 at the midline</a:t>
            </a:r>
            <a:endParaRPr lang="en-CA"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59687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Clinical Data</a:t>
            </a:r>
            <a:br>
              <a:rPr lang="en-CA" dirty="0" smtClean="0"/>
            </a:br>
            <a:endParaRPr lang="en-CA" dirty="0"/>
          </a:p>
        </p:txBody>
      </p:sp>
      <p:sp>
        <p:nvSpPr>
          <p:cNvPr id="3" name="Subtitle 2"/>
          <p:cNvSpPr>
            <a:spLocks noGrp="1"/>
          </p:cNvSpPr>
          <p:nvPr>
            <p:ph type="subTitle" idx="1"/>
          </p:nvPr>
        </p:nvSpPr>
        <p:spPr/>
        <p:txBody>
          <a:bodyPr/>
          <a:lstStyle/>
          <a:p>
            <a:endParaRPr lang="en-CA"/>
          </a:p>
        </p:txBody>
      </p:sp>
    </p:spTree>
    <p:extLst>
      <p:ext uri="{BB962C8B-B14F-4D97-AF65-F5344CB8AC3E}">
        <p14:creationId xmlns:p14="http://schemas.microsoft.com/office/powerpoint/2010/main" val="2950277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1499" y="371789"/>
            <a:ext cx="8601389" cy="6309420"/>
          </a:xfrm>
          <a:prstGeom prst="rect">
            <a:avLst/>
          </a:prstGeom>
          <a:noFill/>
        </p:spPr>
        <p:txBody>
          <a:bodyPr wrap="square" rtlCol="0">
            <a:spAutoFit/>
          </a:bodyPr>
          <a:lstStyle/>
          <a:p>
            <a:r>
              <a:rPr lang="en-CA" b="1" dirty="0" err="1" smtClean="0">
                <a:solidFill>
                  <a:prstClr val="black"/>
                </a:solidFill>
              </a:rPr>
              <a:t>Mukhi</a:t>
            </a:r>
            <a:r>
              <a:rPr lang="en-CA" b="1" dirty="0" smtClean="0">
                <a:solidFill>
                  <a:prstClr val="black"/>
                </a:solidFill>
              </a:rPr>
              <a:t>, A.N., &amp; Minor, S. (2014). Management of the open abdomen using combination therapy with ABRA and </a:t>
            </a:r>
            <a:r>
              <a:rPr lang="en-CA" b="1" dirty="0" err="1" smtClean="0">
                <a:solidFill>
                  <a:prstClr val="black"/>
                </a:solidFill>
              </a:rPr>
              <a:t>ABThera</a:t>
            </a:r>
            <a:r>
              <a:rPr lang="en-CA" b="1" dirty="0" smtClean="0">
                <a:solidFill>
                  <a:prstClr val="black"/>
                </a:solidFill>
              </a:rPr>
              <a:t> systems. </a:t>
            </a:r>
            <a:r>
              <a:rPr lang="en-CA" b="1" i="1" dirty="0" smtClean="0">
                <a:solidFill>
                  <a:prstClr val="black"/>
                </a:solidFill>
              </a:rPr>
              <a:t>Canadian Journal of Surgery</a:t>
            </a:r>
            <a:r>
              <a:rPr lang="en-CA" b="1" dirty="0" smtClean="0">
                <a:solidFill>
                  <a:prstClr val="black"/>
                </a:solidFill>
              </a:rPr>
              <a:t>, </a:t>
            </a:r>
            <a:r>
              <a:rPr lang="en-CA" b="1" i="1" dirty="0" smtClean="0">
                <a:solidFill>
                  <a:prstClr val="black"/>
                </a:solidFill>
              </a:rPr>
              <a:t>57(5)</a:t>
            </a:r>
            <a:r>
              <a:rPr lang="en-CA" b="1" dirty="0" smtClean="0">
                <a:solidFill>
                  <a:prstClr val="black"/>
                </a:solidFill>
              </a:rPr>
              <a:t>, 315-319. </a:t>
            </a:r>
            <a:r>
              <a:rPr lang="en-CA" b="1" dirty="0" err="1" smtClean="0">
                <a:solidFill>
                  <a:prstClr val="black"/>
                </a:solidFill>
              </a:rPr>
              <a:t>doi</a:t>
            </a:r>
            <a:r>
              <a:rPr lang="en-CA" b="1" dirty="0" smtClean="0">
                <a:solidFill>
                  <a:prstClr val="black"/>
                </a:solidFill>
              </a:rPr>
              <a:t>: 10.1503/cjs.026613</a:t>
            </a:r>
          </a:p>
          <a:p>
            <a:endParaRPr lang="en-CA" sz="1400" b="1" dirty="0" smtClean="0">
              <a:solidFill>
                <a:prstClr val="black"/>
              </a:solidFill>
            </a:endParaRPr>
          </a:p>
          <a:p>
            <a:pPr>
              <a:buFont typeface="Wingdings" pitchFamily="2" charset="2"/>
              <a:buChar char="ü"/>
            </a:pPr>
            <a:r>
              <a:rPr lang="en-CA" sz="1400" dirty="0" smtClean="0">
                <a:solidFill>
                  <a:prstClr val="black"/>
                </a:solidFill>
              </a:rPr>
              <a:t>“The abdominal re-approximation anchor system (ABRA) is a dynamic closure system that uses </a:t>
            </a:r>
            <a:r>
              <a:rPr lang="en-CA" sz="1400" dirty="0" err="1" smtClean="0">
                <a:solidFill>
                  <a:prstClr val="black"/>
                </a:solidFill>
              </a:rPr>
              <a:t>elastomers</a:t>
            </a:r>
            <a:r>
              <a:rPr lang="en-CA" sz="1400" dirty="0" smtClean="0">
                <a:solidFill>
                  <a:prstClr val="black"/>
                </a:solidFill>
              </a:rPr>
              <a:t> through the full thickness of the abdominal wall that slowly pull the fascia together under continuous variable tension. It is easier to manage than mesh </a:t>
            </a:r>
            <a:r>
              <a:rPr lang="en-CA" sz="1400" dirty="0" err="1" smtClean="0">
                <a:solidFill>
                  <a:prstClr val="black"/>
                </a:solidFill>
              </a:rPr>
              <a:t>imbrication</a:t>
            </a:r>
            <a:r>
              <a:rPr lang="en-CA" sz="1400" dirty="0" smtClean="0">
                <a:solidFill>
                  <a:prstClr val="black"/>
                </a:solidFill>
              </a:rPr>
              <a:t> or sequential suturing and allows for the abdominal wall to oscillate with patient movement and breathing.”</a:t>
            </a:r>
          </a:p>
          <a:p>
            <a:pPr>
              <a:buFont typeface="Wingdings" pitchFamily="2" charset="2"/>
              <a:buChar char="ü"/>
            </a:pPr>
            <a:endParaRPr lang="en-CA" sz="1400" dirty="0" smtClean="0">
              <a:solidFill>
                <a:prstClr val="black"/>
              </a:solidFill>
            </a:endParaRPr>
          </a:p>
          <a:p>
            <a:pPr>
              <a:buFont typeface="Wingdings" pitchFamily="2" charset="2"/>
              <a:buChar char="ü"/>
            </a:pPr>
            <a:r>
              <a:rPr lang="en-CA" sz="1400" dirty="0" smtClean="0">
                <a:solidFill>
                  <a:prstClr val="black"/>
                </a:solidFill>
              </a:rPr>
              <a:t>“Skin breakdown at the ABRA button site was observed in 1 (6%) patient.</a:t>
            </a:r>
          </a:p>
          <a:p>
            <a:pPr>
              <a:buFont typeface="Wingdings" pitchFamily="2" charset="2"/>
              <a:buChar char="ü"/>
            </a:pPr>
            <a:endParaRPr lang="en-CA" sz="1400" dirty="0" smtClean="0">
              <a:solidFill>
                <a:prstClr val="black"/>
              </a:solidFill>
            </a:endParaRPr>
          </a:p>
          <a:p>
            <a:pPr>
              <a:buFont typeface="Wingdings" pitchFamily="2" charset="2"/>
              <a:buChar char="ü"/>
            </a:pPr>
            <a:r>
              <a:rPr lang="en-CA" sz="1400" dirty="0" smtClean="0">
                <a:solidFill>
                  <a:prstClr val="black"/>
                </a:solidFill>
              </a:rPr>
              <a:t>“Consequently, we hypothesize that if the </a:t>
            </a:r>
            <a:r>
              <a:rPr lang="en-CA" sz="1400" dirty="0" err="1" smtClean="0">
                <a:solidFill>
                  <a:prstClr val="black"/>
                </a:solidFill>
              </a:rPr>
              <a:t>ABThera</a:t>
            </a:r>
            <a:r>
              <a:rPr lang="en-CA" sz="1400" dirty="0" smtClean="0">
                <a:solidFill>
                  <a:prstClr val="black"/>
                </a:solidFill>
              </a:rPr>
              <a:t> had been used without the ABRA, a primary </a:t>
            </a:r>
            <a:r>
              <a:rPr lang="en-CA" sz="1400" dirty="0" err="1" smtClean="0">
                <a:solidFill>
                  <a:prstClr val="black"/>
                </a:solidFill>
              </a:rPr>
              <a:t>fascial</a:t>
            </a:r>
            <a:r>
              <a:rPr lang="en-CA" sz="1400" dirty="0" smtClean="0">
                <a:solidFill>
                  <a:prstClr val="black"/>
                </a:solidFill>
              </a:rPr>
              <a:t> closure rate of less than 70% would have been observed in these patients. In spite of this, the addition of the ABRA to the </a:t>
            </a:r>
            <a:r>
              <a:rPr lang="en-CA" sz="1400" dirty="0" err="1" smtClean="0">
                <a:solidFill>
                  <a:prstClr val="black"/>
                </a:solidFill>
              </a:rPr>
              <a:t>ABThera</a:t>
            </a:r>
            <a:r>
              <a:rPr lang="en-CA" sz="1400" dirty="0" smtClean="0">
                <a:solidFill>
                  <a:prstClr val="black"/>
                </a:solidFill>
              </a:rPr>
              <a:t> was associated with a successful primary </a:t>
            </a:r>
            <a:r>
              <a:rPr lang="en-CA" sz="1400" dirty="0" err="1" smtClean="0">
                <a:solidFill>
                  <a:prstClr val="black"/>
                </a:solidFill>
              </a:rPr>
              <a:t>fascial</a:t>
            </a:r>
            <a:r>
              <a:rPr lang="en-CA" sz="1400" dirty="0" smtClean="0">
                <a:solidFill>
                  <a:prstClr val="black"/>
                </a:solidFill>
              </a:rPr>
              <a:t> closure in 92% of patients in our study.”</a:t>
            </a:r>
          </a:p>
          <a:p>
            <a:pPr>
              <a:buFont typeface="Wingdings" pitchFamily="2" charset="2"/>
              <a:buChar char="ü"/>
            </a:pPr>
            <a:endParaRPr lang="en-CA" sz="1400" dirty="0" smtClean="0">
              <a:solidFill>
                <a:prstClr val="black"/>
              </a:solidFill>
            </a:endParaRPr>
          </a:p>
          <a:p>
            <a:pPr>
              <a:buFont typeface="Wingdings" pitchFamily="2" charset="2"/>
              <a:buChar char="ü"/>
            </a:pPr>
            <a:r>
              <a:rPr lang="en-CA" sz="1400" dirty="0" smtClean="0">
                <a:solidFill>
                  <a:prstClr val="black"/>
                </a:solidFill>
              </a:rPr>
              <a:t>“We speculate that early application of the ABRA may be important in achieving successful primary </a:t>
            </a:r>
            <a:r>
              <a:rPr lang="en-CA" sz="1400" dirty="0" err="1" smtClean="0">
                <a:solidFill>
                  <a:prstClr val="black"/>
                </a:solidFill>
              </a:rPr>
              <a:t>fascial</a:t>
            </a:r>
            <a:r>
              <a:rPr lang="en-CA" sz="1400" dirty="0" smtClean="0">
                <a:solidFill>
                  <a:prstClr val="black"/>
                </a:solidFill>
              </a:rPr>
              <a:t> closure. Early application prevents </a:t>
            </a:r>
            <a:r>
              <a:rPr lang="en-CA" sz="1400" dirty="0" err="1" smtClean="0">
                <a:solidFill>
                  <a:prstClr val="black"/>
                </a:solidFill>
              </a:rPr>
              <a:t>fascial</a:t>
            </a:r>
            <a:r>
              <a:rPr lang="en-CA" sz="1400" dirty="0" smtClean="0">
                <a:solidFill>
                  <a:prstClr val="black"/>
                </a:solidFill>
              </a:rPr>
              <a:t> retraction and can start pulling the fascia together while the tissues are relatively more dynamic.” </a:t>
            </a:r>
          </a:p>
          <a:p>
            <a:pPr>
              <a:buFont typeface="Wingdings" pitchFamily="2" charset="2"/>
              <a:buChar char="ü"/>
            </a:pPr>
            <a:endParaRPr lang="en-CA" sz="1400" dirty="0" smtClean="0">
              <a:solidFill>
                <a:prstClr val="black"/>
              </a:solidFill>
            </a:endParaRPr>
          </a:p>
          <a:p>
            <a:pPr>
              <a:buFont typeface="Wingdings" pitchFamily="2" charset="2"/>
              <a:buChar char="ü"/>
            </a:pPr>
            <a:r>
              <a:rPr lang="en-CA" sz="1400" dirty="0" smtClean="0">
                <a:solidFill>
                  <a:prstClr val="black"/>
                </a:solidFill>
              </a:rPr>
              <a:t>“In our series, we observed an equally high rate of closure in patients with </a:t>
            </a:r>
            <a:r>
              <a:rPr lang="en-CA" sz="1400" dirty="0" err="1" smtClean="0">
                <a:solidFill>
                  <a:prstClr val="black"/>
                </a:solidFill>
              </a:rPr>
              <a:t>nontraumatic</a:t>
            </a:r>
            <a:r>
              <a:rPr lang="en-CA" sz="1400" dirty="0" smtClean="0">
                <a:solidFill>
                  <a:prstClr val="black"/>
                </a:solidFill>
              </a:rPr>
              <a:t> </a:t>
            </a:r>
            <a:r>
              <a:rPr lang="en-CA" sz="1400" dirty="0" err="1" smtClean="0">
                <a:solidFill>
                  <a:prstClr val="black"/>
                </a:solidFill>
              </a:rPr>
              <a:t>etiologies</a:t>
            </a:r>
            <a:r>
              <a:rPr lang="en-CA" sz="1400" dirty="0" smtClean="0">
                <a:solidFill>
                  <a:prstClr val="black"/>
                </a:solidFill>
              </a:rPr>
              <a:t>, possibly because we used the </a:t>
            </a:r>
            <a:r>
              <a:rPr lang="en-CA" sz="1400" dirty="0" err="1" smtClean="0">
                <a:solidFill>
                  <a:prstClr val="black"/>
                </a:solidFill>
              </a:rPr>
              <a:t>ABThera</a:t>
            </a:r>
            <a:r>
              <a:rPr lang="en-CA" sz="1400" dirty="0" smtClean="0">
                <a:solidFill>
                  <a:prstClr val="black"/>
                </a:solidFill>
              </a:rPr>
              <a:t> system, which allowed for suctioning of the pelvis, </a:t>
            </a:r>
            <a:r>
              <a:rPr lang="en-CA" sz="1400" dirty="0" err="1" smtClean="0">
                <a:solidFill>
                  <a:prstClr val="black"/>
                </a:solidFill>
              </a:rPr>
              <a:t>paracolic</a:t>
            </a:r>
            <a:r>
              <a:rPr lang="en-CA" sz="1400" dirty="0" smtClean="0">
                <a:solidFill>
                  <a:prstClr val="black"/>
                </a:solidFill>
              </a:rPr>
              <a:t> gutters and </a:t>
            </a:r>
            <a:r>
              <a:rPr lang="en-CA" sz="1400" dirty="0" err="1" smtClean="0">
                <a:solidFill>
                  <a:prstClr val="black"/>
                </a:solidFill>
              </a:rPr>
              <a:t>subdiaphragmatic</a:t>
            </a:r>
            <a:r>
              <a:rPr lang="en-CA" sz="1400" dirty="0" smtClean="0">
                <a:solidFill>
                  <a:prstClr val="black"/>
                </a:solidFill>
              </a:rPr>
              <a:t> spaces.”</a:t>
            </a:r>
          </a:p>
          <a:p>
            <a:pPr>
              <a:buFont typeface="Wingdings" pitchFamily="2" charset="2"/>
              <a:buChar char="ü"/>
            </a:pPr>
            <a:endParaRPr lang="en-CA" sz="800" dirty="0" smtClean="0">
              <a:solidFill>
                <a:prstClr val="black"/>
              </a:solidFill>
            </a:endParaRPr>
          </a:p>
          <a:p>
            <a:pPr>
              <a:buFont typeface="Wingdings" pitchFamily="2" charset="2"/>
              <a:buChar char="ü"/>
            </a:pPr>
            <a:r>
              <a:rPr lang="en-CA" sz="1400" dirty="0" smtClean="0">
                <a:solidFill>
                  <a:prstClr val="black"/>
                </a:solidFill>
              </a:rPr>
              <a:t>“The ABRA system also leaves the edges of the native fascia undisturbed, which is an attractive advantage at the time of definitive closure.”</a:t>
            </a:r>
          </a:p>
          <a:p>
            <a:pPr>
              <a:buFont typeface="Wingdings" pitchFamily="2" charset="2"/>
              <a:buChar char="ü"/>
            </a:pPr>
            <a:endParaRPr lang="en-CA" sz="800" dirty="0" smtClean="0">
              <a:solidFill>
                <a:prstClr val="black"/>
              </a:solidFill>
            </a:endParaRPr>
          </a:p>
          <a:p>
            <a:pPr>
              <a:buFont typeface="Wingdings" pitchFamily="2" charset="2"/>
              <a:buChar char="ü"/>
            </a:pPr>
            <a:r>
              <a:rPr lang="en-CA" sz="1400" dirty="0" smtClean="0">
                <a:solidFill>
                  <a:prstClr val="black"/>
                </a:solidFill>
              </a:rPr>
              <a:t>“Consideration should be given to applying mechanical traction in addition to the </a:t>
            </a:r>
            <a:r>
              <a:rPr lang="en-CA" sz="1400" dirty="0" err="1" smtClean="0">
                <a:solidFill>
                  <a:prstClr val="black"/>
                </a:solidFill>
              </a:rPr>
              <a:t>ABThera</a:t>
            </a:r>
            <a:r>
              <a:rPr lang="en-CA" sz="1400" dirty="0" smtClean="0">
                <a:solidFill>
                  <a:prstClr val="black"/>
                </a:solidFill>
              </a:rPr>
              <a:t> in patients predicted to be at high risk for failure to achieve primary </a:t>
            </a:r>
            <a:r>
              <a:rPr lang="en-CA" sz="1400" dirty="0" err="1" smtClean="0">
                <a:solidFill>
                  <a:prstClr val="black"/>
                </a:solidFill>
              </a:rPr>
              <a:t>fascial</a:t>
            </a:r>
            <a:r>
              <a:rPr lang="en-CA" sz="1400" dirty="0" smtClean="0">
                <a:solidFill>
                  <a:prstClr val="black"/>
                </a:solidFill>
              </a:rPr>
              <a:t> closure.”</a:t>
            </a:r>
            <a:endParaRPr lang="en-CA" sz="1400" dirty="0">
              <a:solidFill>
                <a:prstClr val="black"/>
              </a:solidFill>
            </a:endParaRPr>
          </a:p>
        </p:txBody>
      </p:sp>
    </p:spTree>
    <p:extLst>
      <p:ext uri="{BB962C8B-B14F-4D97-AF65-F5344CB8AC3E}">
        <p14:creationId xmlns:p14="http://schemas.microsoft.com/office/powerpoint/2010/main" val="4916556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160" y="311499"/>
            <a:ext cx="8752115" cy="6124754"/>
          </a:xfrm>
          <a:prstGeom prst="rect">
            <a:avLst/>
          </a:prstGeom>
          <a:noFill/>
        </p:spPr>
        <p:txBody>
          <a:bodyPr wrap="square" rtlCol="0">
            <a:spAutoFit/>
          </a:bodyPr>
          <a:lstStyle/>
          <a:p>
            <a:r>
              <a:rPr lang="en-CA" b="1" dirty="0" smtClean="0">
                <a:solidFill>
                  <a:prstClr val="black"/>
                </a:solidFill>
              </a:rPr>
              <a:t>Haddock, C., </a:t>
            </a:r>
            <a:r>
              <a:rPr lang="en-CA" b="1" dirty="0" err="1" smtClean="0">
                <a:solidFill>
                  <a:prstClr val="black"/>
                </a:solidFill>
              </a:rPr>
              <a:t>Konkin</a:t>
            </a:r>
            <a:r>
              <a:rPr lang="en-CA" b="1" dirty="0" smtClean="0">
                <a:solidFill>
                  <a:prstClr val="black"/>
                </a:solidFill>
              </a:rPr>
              <a:t>, D.E., &amp; Blair, N.P. (2013). Management of the open abdomen with Abdominal </a:t>
            </a:r>
            <a:r>
              <a:rPr lang="en-CA" b="1" dirty="0" err="1" smtClean="0">
                <a:solidFill>
                  <a:prstClr val="black"/>
                </a:solidFill>
              </a:rPr>
              <a:t>Reapproximation</a:t>
            </a:r>
            <a:r>
              <a:rPr lang="en-CA" b="1" dirty="0" smtClean="0">
                <a:solidFill>
                  <a:prstClr val="black"/>
                </a:solidFill>
              </a:rPr>
              <a:t> Anchor dynamic </a:t>
            </a:r>
            <a:r>
              <a:rPr lang="en-CA" b="1" dirty="0" err="1" smtClean="0">
                <a:solidFill>
                  <a:prstClr val="black"/>
                </a:solidFill>
              </a:rPr>
              <a:t>fascial</a:t>
            </a:r>
            <a:r>
              <a:rPr lang="en-CA" b="1" dirty="0" smtClean="0">
                <a:solidFill>
                  <a:prstClr val="black"/>
                </a:solidFill>
              </a:rPr>
              <a:t> closure system. </a:t>
            </a:r>
            <a:r>
              <a:rPr lang="en-CA" b="1" i="1" dirty="0" smtClean="0">
                <a:solidFill>
                  <a:prstClr val="black"/>
                </a:solidFill>
              </a:rPr>
              <a:t>The American Journal of Surgery, 205</a:t>
            </a:r>
            <a:r>
              <a:rPr lang="en-CA" b="1" dirty="0" smtClean="0">
                <a:solidFill>
                  <a:prstClr val="black"/>
                </a:solidFill>
              </a:rPr>
              <a:t>(5), 528-530. </a:t>
            </a:r>
          </a:p>
          <a:p>
            <a:endParaRPr lang="en-CA" sz="800" b="1" dirty="0" smtClean="0">
              <a:solidFill>
                <a:prstClr val="black"/>
              </a:solidFill>
            </a:endParaRPr>
          </a:p>
          <a:p>
            <a:pPr>
              <a:buFont typeface="Wingdings" pitchFamily="2" charset="2"/>
              <a:buChar char="ü"/>
            </a:pPr>
            <a:r>
              <a:rPr lang="en-CA" dirty="0" smtClean="0">
                <a:solidFill>
                  <a:prstClr val="black"/>
                </a:solidFill>
              </a:rPr>
              <a:t>“Complete </a:t>
            </a:r>
            <a:r>
              <a:rPr lang="en-CA" dirty="0" err="1" smtClean="0">
                <a:solidFill>
                  <a:prstClr val="black"/>
                </a:solidFill>
              </a:rPr>
              <a:t>fascial</a:t>
            </a:r>
            <a:r>
              <a:rPr lang="en-CA" dirty="0" smtClean="0">
                <a:solidFill>
                  <a:prstClr val="black"/>
                </a:solidFill>
              </a:rPr>
              <a:t> apposition was achieved in 83% of the patients across the entire study and in 91% of the patients in the final 2 years. The </a:t>
            </a:r>
            <a:r>
              <a:rPr lang="en-CA" dirty="0" err="1" smtClean="0">
                <a:solidFill>
                  <a:prstClr val="black"/>
                </a:solidFill>
              </a:rPr>
              <a:t>incisional</a:t>
            </a:r>
            <a:r>
              <a:rPr lang="en-CA" dirty="0" smtClean="0">
                <a:solidFill>
                  <a:prstClr val="black"/>
                </a:solidFill>
              </a:rPr>
              <a:t> hernia rate was 13% at 6 months and 11% at 12 months. </a:t>
            </a:r>
          </a:p>
          <a:p>
            <a:pPr>
              <a:buFont typeface="Wingdings" pitchFamily="2" charset="2"/>
              <a:buChar char="ü"/>
            </a:pPr>
            <a:endParaRPr lang="en-CA" sz="800" dirty="0" smtClean="0">
              <a:solidFill>
                <a:prstClr val="black"/>
              </a:solidFill>
            </a:endParaRPr>
          </a:p>
          <a:p>
            <a:pPr>
              <a:buFont typeface="Wingdings" pitchFamily="2" charset="2"/>
              <a:buChar char="ü"/>
            </a:pPr>
            <a:r>
              <a:rPr lang="en-CA" dirty="0" smtClean="0">
                <a:solidFill>
                  <a:prstClr val="black"/>
                </a:solidFill>
              </a:rPr>
              <a:t>“The great benefit of the ABRA over other techniques is that these approximating moves can be made outside of the operating room without deconstructing the device itself. This is done at the bedside in the intensive care unit with the assistance of a nurse such that the surgeon need only be present for the tightening, which takes less than 5 minutes.” </a:t>
            </a:r>
          </a:p>
          <a:p>
            <a:pPr>
              <a:buFont typeface="Wingdings" pitchFamily="2" charset="2"/>
              <a:buChar char="ü"/>
            </a:pPr>
            <a:endParaRPr lang="en-CA" sz="800" dirty="0" smtClean="0">
              <a:solidFill>
                <a:prstClr val="black"/>
              </a:solidFill>
            </a:endParaRPr>
          </a:p>
          <a:p>
            <a:pPr>
              <a:buFont typeface="Wingdings" pitchFamily="2" charset="2"/>
              <a:buChar char="ü"/>
            </a:pPr>
            <a:r>
              <a:rPr lang="en-CA" dirty="0" smtClean="0">
                <a:solidFill>
                  <a:prstClr val="black"/>
                </a:solidFill>
              </a:rPr>
              <a:t>“Once the ABRA is applied initially, the patient has no need to return to the operating until final closure unless there are unforeseen reasons to do so.”</a:t>
            </a:r>
          </a:p>
          <a:p>
            <a:pPr>
              <a:buFont typeface="Wingdings" pitchFamily="2" charset="2"/>
              <a:buChar char="ü"/>
            </a:pPr>
            <a:endParaRPr lang="en-CA" sz="800" dirty="0" smtClean="0">
              <a:solidFill>
                <a:prstClr val="black"/>
              </a:solidFill>
            </a:endParaRPr>
          </a:p>
          <a:p>
            <a:pPr>
              <a:buFont typeface="Wingdings" pitchFamily="2" charset="2"/>
              <a:buChar char="ü"/>
            </a:pPr>
            <a:r>
              <a:rPr lang="en-CA" dirty="0" smtClean="0">
                <a:solidFill>
                  <a:prstClr val="black"/>
                </a:solidFill>
              </a:rPr>
              <a:t>“When faced with the dilemma of an open abdomen primary </a:t>
            </a:r>
            <a:r>
              <a:rPr lang="en-CA" dirty="0" err="1" smtClean="0">
                <a:solidFill>
                  <a:prstClr val="black"/>
                </a:solidFill>
              </a:rPr>
              <a:t>fascial</a:t>
            </a:r>
            <a:r>
              <a:rPr lang="en-CA" dirty="0" smtClean="0">
                <a:solidFill>
                  <a:prstClr val="black"/>
                </a:solidFill>
              </a:rPr>
              <a:t> closure is preferable to planned ventral hernia because the former results in fewer complications for patients.” </a:t>
            </a:r>
            <a:r>
              <a:rPr lang="en-CA" baseline="30000" dirty="0" smtClean="0">
                <a:solidFill>
                  <a:prstClr val="black"/>
                </a:solidFill>
              </a:rPr>
              <a:t>1</a:t>
            </a:r>
          </a:p>
          <a:p>
            <a:pPr>
              <a:buFont typeface="Wingdings" pitchFamily="2" charset="2"/>
              <a:buChar char="ü"/>
            </a:pPr>
            <a:endParaRPr lang="en-CA" sz="800" dirty="0" smtClean="0">
              <a:solidFill>
                <a:prstClr val="black"/>
              </a:solidFill>
            </a:endParaRPr>
          </a:p>
          <a:p>
            <a:pPr>
              <a:buFont typeface="Wingdings" pitchFamily="2" charset="2"/>
              <a:buChar char="ü"/>
            </a:pPr>
            <a:r>
              <a:rPr lang="en-CA" dirty="0" smtClean="0">
                <a:solidFill>
                  <a:prstClr val="black"/>
                </a:solidFill>
              </a:rPr>
              <a:t>“We found a significant association between primary </a:t>
            </a:r>
            <a:r>
              <a:rPr lang="en-CA" dirty="0" err="1" smtClean="0">
                <a:solidFill>
                  <a:prstClr val="black"/>
                </a:solidFill>
              </a:rPr>
              <a:t>fascial</a:t>
            </a:r>
            <a:r>
              <a:rPr lang="en-CA" dirty="0" smtClean="0">
                <a:solidFill>
                  <a:prstClr val="black"/>
                </a:solidFill>
              </a:rPr>
              <a:t> approximation and a shorter duration of ABRA placement to removal. The median duration of application was 7 days in those who were primarily closed versus 17 days in those lacking primary </a:t>
            </a:r>
            <a:r>
              <a:rPr lang="en-CA" dirty="0" err="1" smtClean="0">
                <a:solidFill>
                  <a:prstClr val="black"/>
                </a:solidFill>
              </a:rPr>
              <a:t>fascial</a:t>
            </a:r>
            <a:r>
              <a:rPr lang="en-CA" dirty="0" smtClean="0">
                <a:solidFill>
                  <a:prstClr val="black"/>
                </a:solidFill>
              </a:rPr>
              <a:t> apposition...For those reasons, we recommend aggressive tightening of the </a:t>
            </a:r>
            <a:r>
              <a:rPr lang="en-CA" dirty="0" err="1" smtClean="0">
                <a:solidFill>
                  <a:prstClr val="black"/>
                </a:solidFill>
              </a:rPr>
              <a:t>elastomers</a:t>
            </a:r>
            <a:r>
              <a:rPr lang="en-CA" dirty="0" smtClean="0">
                <a:solidFill>
                  <a:prstClr val="black"/>
                </a:solidFill>
              </a:rPr>
              <a:t> to obtain closure as soon as possible.”</a:t>
            </a:r>
            <a:endParaRPr lang="en-CA" dirty="0">
              <a:solidFill>
                <a:prstClr val="black"/>
              </a:solidFill>
            </a:endParaRPr>
          </a:p>
        </p:txBody>
      </p:sp>
    </p:spTree>
    <p:extLst>
      <p:ext uri="{BB962C8B-B14F-4D97-AF65-F5344CB8AC3E}">
        <p14:creationId xmlns:p14="http://schemas.microsoft.com/office/powerpoint/2010/main" val="33691962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1257" y="301451"/>
            <a:ext cx="8661679" cy="3416320"/>
          </a:xfrm>
          <a:prstGeom prst="rect">
            <a:avLst/>
          </a:prstGeom>
          <a:noFill/>
        </p:spPr>
        <p:txBody>
          <a:bodyPr wrap="square" rtlCol="0">
            <a:spAutoFit/>
          </a:bodyPr>
          <a:lstStyle/>
          <a:p>
            <a:r>
              <a:rPr lang="en-CA" b="1" dirty="0" err="1" smtClean="0">
                <a:solidFill>
                  <a:prstClr val="black"/>
                </a:solidFill>
              </a:rPr>
              <a:t>Verdam</a:t>
            </a:r>
            <a:r>
              <a:rPr lang="en-CA" b="1" dirty="0" smtClean="0">
                <a:solidFill>
                  <a:prstClr val="black"/>
                </a:solidFill>
              </a:rPr>
              <a:t>, F.J., Dolmans, D.E., Loos, M.J., </a:t>
            </a:r>
            <a:r>
              <a:rPr lang="en-CA" b="1" dirty="0" err="1" smtClean="0">
                <a:solidFill>
                  <a:prstClr val="black"/>
                </a:solidFill>
              </a:rPr>
              <a:t>Raber</a:t>
            </a:r>
            <a:r>
              <a:rPr lang="en-CA" b="1" dirty="0" smtClean="0">
                <a:solidFill>
                  <a:prstClr val="black"/>
                </a:solidFill>
              </a:rPr>
              <a:t>, M.H., Wit, R.J., </a:t>
            </a:r>
            <a:r>
              <a:rPr lang="en-CA" b="1" dirty="0" err="1" smtClean="0">
                <a:solidFill>
                  <a:prstClr val="black"/>
                </a:solidFill>
              </a:rPr>
              <a:t>Charbon</a:t>
            </a:r>
            <a:r>
              <a:rPr lang="en-CA" b="1" dirty="0" smtClean="0">
                <a:solidFill>
                  <a:prstClr val="black"/>
                </a:solidFill>
              </a:rPr>
              <a:t>, J.A., &amp; </a:t>
            </a:r>
            <a:r>
              <a:rPr lang="en-CA" b="1" dirty="0" err="1" smtClean="0">
                <a:solidFill>
                  <a:prstClr val="black"/>
                </a:solidFill>
              </a:rPr>
              <a:t>Vroemen</a:t>
            </a:r>
            <a:r>
              <a:rPr lang="en-CA" b="1" dirty="0" smtClean="0">
                <a:solidFill>
                  <a:prstClr val="black"/>
                </a:solidFill>
              </a:rPr>
              <a:t>, J.P. (2011). Delayed Primary Closure of the Septic Open Abdomen with a Dynamic Closure System. </a:t>
            </a:r>
            <a:r>
              <a:rPr lang="en-CA" b="1" i="1" dirty="0" smtClean="0">
                <a:solidFill>
                  <a:prstClr val="black"/>
                </a:solidFill>
              </a:rPr>
              <a:t>World Journal of Surgery, 35</a:t>
            </a:r>
            <a:r>
              <a:rPr lang="en-CA" b="1" dirty="0" smtClean="0">
                <a:solidFill>
                  <a:prstClr val="black"/>
                </a:solidFill>
              </a:rPr>
              <a:t>, 2348-2355.</a:t>
            </a:r>
          </a:p>
          <a:p>
            <a:endParaRPr lang="en-CA" b="1" dirty="0" smtClean="0">
              <a:solidFill>
                <a:prstClr val="black"/>
              </a:solidFill>
            </a:endParaRPr>
          </a:p>
          <a:p>
            <a:endParaRPr lang="en-CA" b="1" dirty="0" smtClean="0">
              <a:solidFill>
                <a:prstClr val="black"/>
              </a:solidFill>
            </a:endParaRPr>
          </a:p>
          <a:p>
            <a:pPr>
              <a:buFont typeface="Wingdings" pitchFamily="2" charset="2"/>
              <a:buChar char="ü"/>
            </a:pPr>
            <a:r>
              <a:rPr lang="en-CA" dirty="0" smtClean="0">
                <a:solidFill>
                  <a:prstClr val="black"/>
                </a:solidFill>
              </a:rPr>
              <a:t>“Delayed primary closure of OA in septic patients could be achieved in 88% with this new approximation system. However, the risk of hernia development remained. We consider this system a useful tool in the treatment of septic patients with an open abdomen.”</a:t>
            </a:r>
          </a:p>
          <a:p>
            <a:pPr>
              <a:buFont typeface="Wingdings" pitchFamily="2" charset="2"/>
              <a:buChar char="ü"/>
            </a:pPr>
            <a:endParaRPr lang="en-CA" dirty="0" smtClean="0">
              <a:solidFill>
                <a:prstClr val="black"/>
              </a:solidFill>
            </a:endParaRPr>
          </a:p>
          <a:p>
            <a:pPr>
              <a:buFont typeface="Wingdings" pitchFamily="2" charset="2"/>
              <a:buChar char="ü"/>
            </a:pPr>
            <a:endParaRPr lang="en-CA" dirty="0" smtClean="0">
              <a:solidFill>
                <a:prstClr val="black"/>
              </a:solidFill>
            </a:endParaRPr>
          </a:p>
          <a:p>
            <a:pPr>
              <a:buFont typeface="Wingdings" pitchFamily="2" charset="2"/>
              <a:buChar char="ü"/>
            </a:pPr>
            <a:r>
              <a:rPr lang="en-CA" dirty="0" smtClean="0">
                <a:solidFill>
                  <a:prstClr val="black"/>
                </a:solidFill>
              </a:rPr>
              <a:t>“In conclusion, our results advocate the abdominal re-approximation system as a useful aid in the management of the infected open abdomen.”</a:t>
            </a:r>
            <a:endParaRPr lang="en-CA" dirty="0">
              <a:solidFill>
                <a:prstClr val="black"/>
              </a:solidFill>
            </a:endParaRPr>
          </a:p>
        </p:txBody>
      </p:sp>
    </p:spTree>
    <p:extLst>
      <p:ext uri="{BB962C8B-B14F-4D97-AF65-F5344CB8AC3E}">
        <p14:creationId xmlns:p14="http://schemas.microsoft.com/office/powerpoint/2010/main" val="5090671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725" y="271305"/>
            <a:ext cx="8872695" cy="5632311"/>
          </a:xfrm>
          <a:prstGeom prst="rect">
            <a:avLst/>
          </a:prstGeom>
          <a:noFill/>
        </p:spPr>
        <p:txBody>
          <a:bodyPr wrap="square" rtlCol="0">
            <a:spAutoFit/>
          </a:bodyPr>
          <a:lstStyle/>
          <a:p>
            <a:r>
              <a:rPr lang="en-CA" b="1" dirty="0" smtClean="0">
                <a:solidFill>
                  <a:prstClr val="black"/>
                </a:solidFill>
              </a:rPr>
              <a:t>Reimer, M.W., </a:t>
            </a:r>
            <a:r>
              <a:rPr lang="en-CA" b="1" dirty="0" err="1" smtClean="0">
                <a:solidFill>
                  <a:prstClr val="black"/>
                </a:solidFill>
              </a:rPr>
              <a:t>Yelle</a:t>
            </a:r>
            <a:r>
              <a:rPr lang="en-CA" b="1" dirty="0" smtClean="0">
                <a:solidFill>
                  <a:prstClr val="black"/>
                </a:solidFill>
              </a:rPr>
              <a:t>, J.D., </a:t>
            </a:r>
            <a:r>
              <a:rPr lang="en-CA" b="1" dirty="0" err="1" smtClean="0">
                <a:solidFill>
                  <a:prstClr val="black"/>
                </a:solidFill>
              </a:rPr>
              <a:t>Reitsma</a:t>
            </a:r>
            <a:r>
              <a:rPr lang="en-CA" b="1" dirty="0" smtClean="0">
                <a:solidFill>
                  <a:prstClr val="black"/>
                </a:solidFill>
              </a:rPr>
              <a:t>, B., </a:t>
            </a:r>
            <a:r>
              <a:rPr lang="en-CA" b="1" dirty="0" err="1" smtClean="0">
                <a:solidFill>
                  <a:prstClr val="black"/>
                </a:solidFill>
              </a:rPr>
              <a:t>Doumit</a:t>
            </a:r>
            <a:r>
              <a:rPr lang="en-CA" b="1" dirty="0" smtClean="0">
                <a:solidFill>
                  <a:prstClr val="black"/>
                </a:solidFill>
              </a:rPr>
              <a:t>, G., Allen, M.A., &amp; Bell, M.S. (2008). Management of open abdominal wounds with a dynamic </a:t>
            </a:r>
            <a:r>
              <a:rPr lang="en-CA" b="1" dirty="0" err="1" smtClean="0">
                <a:solidFill>
                  <a:prstClr val="black"/>
                </a:solidFill>
              </a:rPr>
              <a:t>fascial</a:t>
            </a:r>
            <a:r>
              <a:rPr lang="en-CA" b="1" dirty="0" smtClean="0">
                <a:solidFill>
                  <a:prstClr val="black"/>
                </a:solidFill>
              </a:rPr>
              <a:t> closure system. The </a:t>
            </a:r>
            <a:r>
              <a:rPr lang="en-CA" b="1" i="1" dirty="0" smtClean="0">
                <a:solidFill>
                  <a:prstClr val="black"/>
                </a:solidFill>
              </a:rPr>
              <a:t>Canadian Journal of Surgery, 51</a:t>
            </a:r>
            <a:r>
              <a:rPr lang="en-CA" b="1" dirty="0" smtClean="0">
                <a:solidFill>
                  <a:prstClr val="black"/>
                </a:solidFill>
              </a:rPr>
              <a:t>(3), 209-214.</a:t>
            </a:r>
          </a:p>
          <a:p>
            <a:endParaRPr lang="en-CA" b="1" dirty="0" smtClean="0">
              <a:solidFill>
                <a:prstClr val="black"/>
              </a:solidFill>
            </a:endParaRPr>
          </a:p>
          <a:p>
            <a:pPr>
              <a:buFont typeface="Wingdings" pitchFamily="2" charset="2"/>
              <a:buChar char="ü"/>
            </a:pPr>
            <a:r>
              <a:rPr lang="en-CA" dirty="0" smtClean="0">
                <a:solidFill>
                  <a:prstClr val="black"/>
                </a:solidFill>
              </a:rPr>
              <a:t>“Results: The dynamic closure system remained in place an average of 48 days and was applied an average of 18 days after the beginning of treatment for the open abdominal wound. Delayed primary </a:t>
            </a:r>
            <a:r>
              <a:rPr lang="en-CA" dirty="0" err="1" smtClean="0">
                <a:solidFill>
                  <a:prstClr val="black"/>
                </a:solidFill>
              </a:rPr>
              <a:t>fascial</a:t>
            </a:r>
            <a:r>
              <a:rPr lang="en-CA" dirty="0" smtClean="0">
                <a:solidFill>
                  <a:prstClr val="black"/>
                </a:solidFill>
              </a:rPr>
              <a:t> closure was achieved in 14 of 23 patients (61%) without further surgery.”</a:t>
            </a:r>
          </a:p>
          <a:p>
            <a:pPr>
              <a:buFont typeface="Wingdings" pitchFamily="2" charset="2"/>
              <a:buChar char="ü"/>
            </a:pPr>
            <a:endParaRPr lang="en-CA" dirty="0" smtClean="0">
              <a:solidFill>
                <a:prstClr val="black"/>
              </a:solidFill>
            </a:endParaRPr>
          </a:p>
          <a:p>
            <a:pPr>
              <a:buFont typeface="Wingdings" pitchFamily="2" charset="2"/>
              <a:buChar char="ü"/>
            </a:pPr>
            <a:r>
              <a:rPr lang="en-CA" dirty="0" smtClean="0">
                <a:solidFill>
                  <a:prstClr val="black"/>
                </a:solidFill>
              </a:rPr>
              <a:t>“An overall reduction in wound area of 95% was achieved. Conclusion: This dynamic wound closure technique permitted the delayed primary closure of open abdomens in 61% of cases when treatment was instituted an average of 18 days after initial </a:t>
            </a:r>
            <a:r>
              <a:rPr lang="en-CA" dirty="0" err="1" smtClean="0">
                <a:solidFill>
                  <a:prstClr val="black"/>
                </a:solidFill>
              </a:rPr>
              <a:t>laparotomy</a:t>
            </a:r>
            <a:r>
              <a:rPr lang="en-CA" dirty="0" smtClean="0">
                <a:solidFill>
                  <a:prstClr val="black"/>
                </a:solidFill>
              </a:rPr>
              <a:t>. “</a:t>
            </a:r>
          </a:p>
          <a:p>
            <a:pPr>
              <a:buFont typeface="Wingdings" pitchFamily="2" charset="2"/>
              <a:buChar char="ü"/>
            </a:pPr>
            <a:endParaRPr lang="en-CA" dirty="0" smtClean="0">
              <a:solidFill>
                <a:prstClr val="black"/>
              </a:solidFill>
            </a:endParaRPr>
          </a:p>
          <a:p>
            <a:pPr>
              <a:buFont typeface="Wingdings" pitchFamily="2" charset="2"/>
              <a:buChar char="ü"/>
            </a:pPr>
            <a:r>
              <a:rPr lang="en-CA" dirty="0" smtClean="0">
                <a:solidFill>
                  <a:prstClr val="black"/>
                </a:solidFill>
              </a:rPr>
              <a:t>“Dynamic wound closure refers to placing the abdominal fascia under continuous variable medial tension that approximates the wound edges while allowing them to remain sufficiently mobile to oscillate with breathing and patient movement.” </a:t>
            </a:r>
          </a:p>
          <a:p>
            <a:pPr>
              <a:buFont typeface="Wingdings" pitchFamily="2" charset="2"/>
              <a:buChar char="ü"/>
            </a:pPr>
            <a:endParaRPr lang="en-CA" dirty="0" smtClean="0">
              <a:solidFill>
                <a:prstClr val="black"/>
              </a:solidFill>
            </a:endParaRPr>
          </a:p>
          <a:p>
            <a:pPr>
              <a:buFont typeface="Wingdings" pitchFamily="2" charset="2"/>
              <a:buChar char="ü"/>
            </a:pPr>
            <a:r>
              <a:rPr lang="en-CA" dirty="0" smtClean="0">
                <a:solidFill>
                  <a:prstClr val="black"/>
                </a:solidFill>
              </a:rPr>
              <a:t>“A more timely application of the system at the first </a:t>
            </a:r>
            <a:r>
              <a:rPr lang="en-CA" dirty="0" err="1" smtClean="0">
                <a:solidFill>
                  <a:prstClr val="black"/>
                </a:solidFill>
              </a:rPr>
              <a:t>laparotomy</a:t>
            </a:r>
            <a:r>
              <a:rPr lang="en-CA" dirty="0" smtClean="0">
                <a:solidFill>
                  <a:prstClr val="black"/>
                </a:solidFill>
              </a:rPr>
              <a:t> that results in the open abdomen might yield faster and higher closure rates. Arguably, there would be less scar tissue present to impede </a:t>
            </a:r>
            <a:r>
              <a:rPr lang="en-CA" dirty="0" err="1" smtClean="0">
                <a:solidFill>
                  <a:prstClr val="black"/>
                </a:solidFill>
              </a:rPr>
              <a:t>fascial</a:t>
            </a:r>
            <a:r>
              <a:rPr lang="en-CA" dirty="0" smtClean="0">
                <a:solidFill>
                  <a:prstClr val="black"/>
                </a:solidFill>
              </a:rPr>
              <a:t> </a:t>
            </a:r>
            <a:r>
              <a:rPr lang="en-CA" dirty="0" err="1" smtClean="0">
                <a:solidFill>
                  <a:prstClr val="black"/>
                </a:solidFill>
              </a:rPr>
              <a:t>reapproximation</a:t>
            </a:r>
            <a:r>
              <a:rPr lang="en-CA" dirty="0" smtClean="0">
                <a:solidFill>
                  <a:prstClr val="black"/>
                </a:solidFill>
              </a:rPr>
              <a:t>.”</a:t>
            </a:r>
            <a:endParaRPr lang="en-CA" dirty="0">
              <a:solidFill>
                <a:prstClr val="black"/>
              </a:solidFill>
            </a:endParaRPr>
          </a:p>
        </p:txBody>
      </p:sp>
    </p:spTree>
    <p:extLst>
      <p:ext uri="{BB962C8B-B14F-4D97-AF65-F5344CB8AC3E}">
        <p14:creationId xmlns:p14="http://schemas.microsoft.com/office/powerpoint/2010/main" val="31604511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5853206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9" name="Rectangle 3"/>
          <p:cNvSpPr>
            <a:spLocks noGrp="1" noChangeArrowheads="1"/>
          </p:cNvSpPr>
          <p:nvPr>
            <p:ph type="title" idx="4294967295"/>
          </p:nvPr>
        </p:nvSpPr>
        <p:spPr>
          <a:xfrm>
            <a:off x="2971800" y="814388"/>
            <a:ext cx="6172200" cy="857250"/>
          </a:xfrm>
          <a:ln>
            <a:miter lim="800000"/>
            <a:headEnd/>
            <a:tailEnd/>
          </a:ln>
        </p:spPr>
        <p:txBody>
          <a:bodyPr rtlCol="0">
            <a:normAutofit/>
          </a:bodyPr>
          <a:lstStyle/>
          <a:p>
            <a:pPr algn="ctr">
              <a:defRPr/>
            </a:pPr>
            <a:r>
              <a:rPr lang="en-US" altLang="en-US" sz="3600" dirty="0">
                <a:latin typeface="+mn-lt"/>
                <a:cs typeface="Arial" panose="020B0604020202020204" pitchFamily="34" charset="0"/>
              </a:rPr>
              <a:t>The ABRA Solution </a:t>
            </a:r>
          </a:p>
        </p:txBody>
      </p:sp>
      <p:sp>
        <p:nvSpPr>
          <p:cNvPr id="420868" name="Rectangle 5"/>
          <p:cNvSpPr>
            <a:spLocks noChangeArrowheads="1"/>
          </p:cNvSpPr>
          <p:nvPr/>
        </p:nvSpPr>
        <p:spPr bwMode="auto">
          <a:xfrm>
            <a:off x="1371600" y="5231674"/>
            <a:ext cx="66294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lnSpc>
                <a:spcPct val="80000"/>
              </a:lnSpc>
              <a:spcBef>
                <a:spcPct val="20000"/>
              </a:spcBef>
              <a:buClrTx/>
              <a:buSzTx/>
              <a:buFontTx/>
              <a:buNone/>
            </a:pPr>
            <a:r>
              <a:rPr lang="en-US" altLang="en-US" sz="2100" dirty="0">
                <a:solidFill>
                  <a:schemeClr val="tx1"/>
                </a:solidFill>
                <a:latin typeface="+mn-lt"/>
              </a:rPr>
              <a:t>ABRA Abdominal Wall Closure</a:t>
            </a:r>
          </a:p>
          <a:p>
            <a:pPr algn="ctr">
              <a:lnSpc>
                <a:spcPct val="80000"/>
              </a:lnSpc>
              <a:spcBef>
                <a:spcPct val="20000"/>
              </a:spcBef>
              <a:buClrTx/>
              <a:buSzTx/>
              <a:buFontTx/>
              <a:buNone/>
            </a:pPr>
            <a:r>
              <a:rPr lang="en-US" altLang="en-US" sz="2100" dirty="0">
                <a:solidFill>
                  <a:schemeClr val="tx1"/>
                </a:solidFill>
                <a:latin typeface="+mn-lt"/>
              </a:rPr>
              <a:t>Eliminate mesh, graft and hernia. </a:t>
            </a:r>
          </a:p>
          <a:p>
            <a:pPr algn="ctr">
              <a:lnSpc>
                <a:spcPct val="80000"/>
              </a:lnSpc>
              <a:spcBef>
                <a:spcPct val="20000"/>
              </a:spcBef>
              <a:buClrTx/>
              <a:buSzTx/>
              <a:buFontTx/>
              <a:buNone/>
            </a:pPr>
            <a:r>
              <a:rPr lang="en-US" altLang="en-US" sz="2100" dirty="0">
                <a:solidFill>
                  <a:schemeClr val="tx1"/>
                </a:solidFill>
                <a:latin typeface="+mn-lt"/>
              </a:rPr>
              <a:t>Achieve Primary Closure!</a:t>
            </a:r>
            <a:r>
              <a:rPr lang="en-US" altLang="en-US" sz="1575" dirty="0">
                <a:solidFill>
                  <a:schemeClr val="tx1"/>
                </a:solidFill>
                <a:latin typeface="+mn-lt"/>
              </a:rPr>
              <a:t> </a:t>
            </a:r>
          </a:p>
          <a:p>
            <a:pPr>
              <a:spcBef>
                <a:spcPct val="20000"/>
              </a:spcBef>
              <a:buClrTx/>
              <a:buSzTx/>
              <a:buFontTx/>
              <a:buChar char="•"/>
            </a:pPr>
            <a:endParaRPr lang="en-US" altLang="en-US" sz="1575" dirty="0">
              <a:solidFill>
                <a:schemeClr val="tx1"/>
              </a:solidFill>
              <a:latin typeface="+mn-lt"/>
            </a:endParaRPr>
          </a:p>
        </p:txBody>
      </p:sp>
      <p:pic>
        <p:nvPicPr>
          <p:cNvPr id="420869" name="Picture 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28750" y="2286000"/>
            <a:ext cx="2800350" cy="210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0870" name="Picture 10"/>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686300" y="2286000"/>
            <a:ext cx="27432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0871" name="AutoShape 8"/>
          <p:cNvSpPr>
            <a:spLocks noChangeArrowheads="1"/>
          </p:cNvSpPr>
          <p:nvPr/>
        </p:nvSpPr>
        <p:spPr bwMode="auto">
          <a:xfrm>
            <a:off x="4057650" y="3086100"/>
            <a:ext cx="1081088" cy="342900"/>
          </a:xfrm>
          <a:prstGeom prst="rightArrow">
            <a:avLst>
              <a:gd name="adj1" fmla="val 50000"/>
              <a:gd name="adj2" fmla="val 78819"/>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CA" altLang="en-US" sz="1350">
              <a:solidFill>
                <a:schemeClr val="tx1"/>
              </a:solidFill>
              <a:latin typeface="Times New Roman" panose="02020603050405020304" pitchFamily="18" charset="0"/>
            </a:endParaRPr>
          </a:p>
        </p:txBody>
      </p:sp>
      <p:sp>
        <p:nvSpPr>
          <p:cNvPr id="420872" name="Rectangle 4"/>
          <p:cNvSpPr>
            <a:spLocks noChangeArrowheads="1"/>
          </p:cNvSpPr>
          <p:nvPr/>
        </p:nvSpPr>
        <p:spPr bwMode="auto">
          <a:xfrm>
            <a:off x="1775012" y="4641686"/>
            <a:ext cx="5997388" cy="544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20000"/>
              </a:spcBef>
              <a:buClrTx/>
              <a:buSzTx/>
              <a:buFontTx/>
              <a:buNone/>
            </a:pPr>
            <a:r>
              <a:rPr lang="en-US" altLang="en-US" sz="2400" dirty="0">
                <a:solidFill>
                  <a:schemeClr val="tx1"/>
                </a:solidFill>
                <a:latin typeface="+mn-lt"/>
              </a:rPr>
              <a:t>Don’t Patch with MESH;</a:t>
            </a:r>
            <a:r>
              <a:rPr lang="en-US" altLang="en-US" sz="2400" b="1" dirty="0">
                <a:solidFill>
                  <a:schemeClr val="tx1"/>
                </a:solidFill>
                <a:latin typeface="+mn-lt"/>
              </a:rPr>
              <a:t> Close It! </a:t>
            </a:r>
          </a:p>
          <a:p>
            <a:pPr algn="ctr">
              <a:spcBef>
                <a:spcPct val="20000"/>
              </a:spcBef>
              <a:buClrTx/>
              <a:buSzTx/>
              <a:buFontTx/>
              <a:buNone/>
            </a:pPr>
            <a:endParaRPr lang="en-US" altLang="en-US" sz="2400" dirty="0">
              <a:solidFill>
                <a:srgbClr val="5282A6"/>
              </a:solidFill>
              <a:latin typeface="+mn-lt"/>
            </a:endParaRPr>
          </a:p>
        </p:txBody>
      </p:sp>
    </p:spTree>
    <p:extLst>
      <p:ext uri="{BB962C8B-B14F-4D97-AF65-F5344CB8AC3E}">
        <p14:creationId xmlns:p14="http://schemas.microsoft.com/office/powerpoint/2010/main" val="42579235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1163241" y="5327025"/>
            <a:ext cx="666630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defRPr/>
            </a:pPr>
            <a:r>
              <a:rPr lang="en-US" sz="1000" b="1" i="1" dirty="0">
                <a:cs typeface="Times New Roman" pitchFamily="18" charset="0"/>
                <a:sym typeface="Arial" charset="0"/>
              </a:rPr>
              <a:t>Closure of the Open Abdomen Using the Abdominal Reapproximation Anchor System: </a:t>
            </a:r>
            <a:r>
              <a:rPr lang="en-US" sz="1000" b="1" i="1" u="sng" dirty="0">
                <a:cs typeface="Times New Roman" pitchFamily="18" charset="0"/>
              </a:rPr>
              <a:t>Michael J Casey MD</a:t>
            </a:r>
            <a:r>
              <a:rPr lang="en-US" sz="1000" b="1" i="1" dirty="0">
                <a:cs typeface="Times New Roman" pitchFamily="18" charset="0"/>
              </a:rPr>
              <a:t>, Scott M Cinelli DO, Jay E Coates DO, </a:t>
            </a:r>
            <a:r>
              <a:rPr lang="en-US" sz="1000" b="1" i="1" dirty="0" err="1">
                <a:cs typeface="Times New Roman" pitchFamily="18" charset="0"/>
              </a:rPr>
              <a:t>Cristy</a:t>
            </a:r>
            <a:r>
              <a:rPr lang="en-US" sz="1000" b="1" i="1" dirty="0">
                <a:cs typeface="Times New Roman" pitchFamily="18" charset="0"/>
              </a:rPr>
              <a:t> Thomas  DNP,  Timothy D Browder MD, Deborah A Kuhls MD, John J </a:t>
            </a:r>
            <a:r>
              <a:rPr lang="en-US" sz="1000" b="1" i="1" dirty="0" err="1">
                <a:cs typeface="Times New Roman" pitchFamily="18" charset="0"/>
              </a:rPr>
              <a:t>Fildes</a:t>
            </a:r>
            <a:r>
              <a:rPr lang="en-US" sz="1000" b="1" i="1" dirty="0">
                <a:cs typeface="Times New Roman" pitchFamily="18" charset="0"/>
              </a:rPr>
              <a:t> MD. University of Nevada School of Medicine, Division of Trauma and Critical Care, University Medical Center of Southern Nevada. </a:t>
            </a:r>
          </a:p>
          <a:p>
            <a:pPr eaLnBrk="0" hangingPunct="0">
              <a:defRPr/>
            </a:pPr>
            <a:r>
              <a:rPr lang="en-US" sz="1000" b="1" i="1" dirty="0">
                <a:cs typeface="Times New Roman" pitchFamily="18" charset="0"/>
              </a:rPr>
              <a:t>Oral Presentation</a:t>
            </a:r>
            <a:r>
              <a:rPr lang="en-US" sz="1000" dirty="0">
                <a:cs typeface="Times New Roman" pitchFamily="18" charset="0"/>
              </a:rPr>
              <a:t>:  AHS, American Hernia Society, 5th International Hernia Congress, New York  March 28-31, 2012</a:t>
            </a:r>
          </a:p>
        </p:txBody>
      </p:sp>
      <p:sp>
        <p:nvSpPr>
          <p:cNvPr id="5" name="Rectangle 4"/>
          <p:cNvSpPr/>
          <p:nvPr/>
        </p:nvSpPr>
        <p:spPr>
          <a:xfrm>
            <a:off x="1300163" y="1311088"/>
            <a:ext cx="6457950" cy="2262158"/>
          </a:xfrm>
          <a:prstGeom prst="rect">
            <a:avLst/>
          </a:prstGeom>
        </p:spPr>
        <p:txBody>
          <a:bodyPr>
            <a:spAutoFit/>
          </a:bodyPr>
          <a:lstStyle/>
          <a:p>
            <a:pPr>
              <a:defRPr/>
            </a:pPr>
            <a:r>
              <a:rPr lang="en-US" b="1" dirty="0"/>
              <a:t>ABRA device applied to 24 Patients from 2007 to 2010</a:t>
            </a:r>
          </a:p>
          <a:p>
            <a:pPr marL="285750" indent="-285750">
              <a:buFont typeface="Wingdings" panose="05000000000000000000" pitchFamily="2" charset="2"/>
              <a:buChar char="ü"/>
              <a:defRPr/>
            </a:pPr>
            <a:r>
              <a:rPr lang="en-US" dirty="0"/>
              <a:t>All Abdomens open for approx. 9 days prior to ABRA Installation</a:t>
            </a:r>
          </a:p>
          <a:p>
            <a:pPr marL="285750" indent="-285750">
              <a:buFont typeface="Wingdings" panose="05000000000000000000" pitchFamily="2" charset="2"/>
              <a:buChar char="ü"/>
              <a:defRPr/>
            </a:pPr>
            <a:r>
              <a:rPr lang="en-US" dirty="0"/>
              <a:t>Standardized application &amp; adjustment</a:t>
            </a:r>
          </a:p>
          <a:p>
            <a:pPr>
              <a:defRPr/>
            </a:pPr>
            <a:endParaRPr lang="en-US" sz="1500" dirty="0"/>
          </a:p>
          <a:p>
            <a:pPr>
              <a:defRPr/>
            </a:pPr>
            <a:r>
              <a:rPr lang="en-US" b="1" dirty="0"/>
              <a:t>Results:</a:t>
            </a:r>
            <a:r>
              <a:rPr lang="en-US" dirty="0"/>
              <a:t>	</a:t>
            </a:r>
            <a:endParaRPr lang="en-US" dirty="0" smtClean="0"/>
          </a:p>
          <a:p>
            <a:pPr marL="285750" indent="-285750">
              <a:buFont typeface="Wingdings" panose="05000000000000000000" pitchFamily="2" charset="2"/>
              <a:buChar char="ü"/>
              <a:defRPr/>
            </a:pPr>
            <a:r>
              <a:rPr lang="en-US" dirty="0" smtClean="0"/>
              <a:t>Primary </a:t>
            </a:r>
            <a:r>
              <a:rPr lang="en-US" dirty="0"/>
              <a:t>fascial closure </a:t>
            </a:r>
            <a:r>
              <a:rPr lang="en-US" dirty="0" smtClean="0"/>
              <a:t>93%</a:t>
            </a:r>
          </a:p>
          <a:p>
            <a:pPr marL="285750" indent="-285750">
              <a:buFont typeface="Wingdings" panose="05000000000000000000" pitchFamily="2" charset="2"/>
              <a:buChar char="ü"/>
              <a:defRPr/>
            </a:pPr>
            <a:r>
              <a:rPr lang="en-US" dirty="0" smtClean="0"/>
              <a:t>Average Days to closure = 5.8 Days</a:t>
            </a:r>
          </a:p>
          <a:p>
            <a:pPr marL="285750" indent="-285750">
              <a:buFont typeface="Wingdings" panose="05000000000000000000" pitchFamily="2" charset="2"/>
              <a:buChar char="ü"/>
              <a:defRPr/>
            </a:pPr>
            <a:r>
              <a:rPr lang="en-US" dirty="0" smtClean="0"/>
              <a:t>8% Hernia  (3 years)   </a:t>
            </a:r>
            <a:endParaRPr lang="en-US" dirty="0"/>
          </a:p>
        </p:txBody>
      </p:sp>
      <p:sp>
        <p:nvSpPr>
          <p:cNvPr id="12293" name="Rectangle 2"/>
          <p:cNvSpPr>
            <a:spLocks noChangeArrowheads="1"/>
          </p:cNvSpPr>
          <p:nvPr/>
        </p:nvSpPr>
        <p:spPr bwMode="auto">
          <a:xfrm>
            <a:off x="1374962" y="383242"/>
            <a:ext cx="6515100" cy="8309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en-US" sz="2400" dirty="0">
                <a:latin typeface="+mj-lt"/>
              </a:rPr>
              <a:t>Closure of the Open Abdomen Using the Abdominal </a:t>
            </a:r>
            <a:r>
              <a:rPr lang="en-US" sz="2400" dirty="0" smtClean="0">
                <a:latin typeface="+mj-lt"/>
              </a:rPr>
              <a:t>Re-approximation </a:t>
            </a:r>
            <a:r>
              <a:rPr lang="en-US" sz="2400" dirty="0">
                <a:latin typeface="+mj-lt"/>
              </a:rPr>
              <a:t>Anchor System®</a:t>
            </a:r>
          </a:p>
        </p:txBody>
      </p:sp>
      <p:pic>
        <p:nvPicPr>
          <p:cNvPr id="12294" name="Picture 4" descr="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572418" y="3915545"/>
            <a:ext cx="1284684" cy="1069181"/>
          </a:xfrm>
          <a:prstGeom prst="rect">
            <a:avLst/>
          </a:prstGeom>
          <a:noFill/>
          <a:ln w="28575" algn="in">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5" name="Picture 7" descr="Picture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163241" y="3928046"/>
            <a:ext cx="1257300" cy="1044178"/>
          </a:xfrm>
          <a:prstGeom prst="rect">
            <a:avLst/>
          </a:prstGeom>
          <a:noFill/>
          <a:ln w="285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6" name="Picture 5" descr="Picture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863102" y="3916140"/>
            <a:ext cx="1359694" cy="1056084"/>
          </a:xfrm>
          <a:prstGeom prst="rect">
            <a:avLst/>
          </a:prstGeom>
          <a:noFill/>
          <a:ln w="285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297" name="Picture 10" descr="Picture2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206724" y="3909591"/>
            <a:ext cx="1348978" cy="1069181"/>
          </a:xfrm>
          <a:prstGeom prst="rect">
            <a:avLst/>
          </a:prstGeom>
          <a:noFill/>
          <a:ln w="2857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1657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476029" y="515249"/>
            <a:ext cx="6717506" cy="461665"/>
          </a:xfrm>
          <a:prstGeom prst="rect">
            <a:avLst/>
          </a:prstGeom>
          <a:noFill/>
          <a:ln w="9525">
            <a:noFill/>
            <a:miter lim="800000"/>
            <a:headEnd/>
            <a:tailEnd/>
          </a:ln>
          <a:effec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fontAlgn="base" hangingPunct="1">
              <a:spcBef>
                <a:spcPct val="50000"/>
              </a:spcBef>
              <a:spcAft>
                <a:spcPct val="0"/>
              </a:spcAft>
              <a:defRPr/>
            </a:pPr>
            <a:r>
              <a:rPr lang="en-US" altLang="en-US" dirty="0">
                <a:solidFill>
                  <a:schemeClr val="tx2">
                    <a:lumMod val="50000"/>
                  </a:schemeClr>
                </a:solidFill>
                <a:latin typeface="+mj-lt"/>
                <a:cs typeface="Arial" panose="020B0604020202020204" pitchFamily="34" charset="0"/>
              </a:rPr>
              <a:t>FINANCIAL IMPLICATIONS TO USING ABRA</a:t>
            </a:r>
          </a:p>
        </p:txBody>
      </p:sp>
      <p:sp>
        <p:nvSpPr>
          <p:cNvPr id="7" name="Rectangle 6"/>
          <p:cNvSpPr/>
          <p:nvPr/>
        </p:nvSpPr>
        <p:spPr>
          <a:xfrm>
            <a:off x="1167046" y="4488120"/>
            <a:ext cx="7144684" cy="2369880"/>
          </a:xfrm>
          <a:prstGeom prst="rect">
            <a:avLst/>
          </a:prstGeom>
        </p:spPr>
        <p:txBody>
          <a:bodyPr wrap="square">
            <a:spAutoFit/>
          </a:bodyPr>
          <a:lstStyle/>
          <a:p>
            <a:pPr algn="ctr" eaLnBrk="0" fontAlgn="base" hangingPunct="0">
              <a:spcBef>
                <a:spcPct val="0"/>
              </a:spcBef>
              <a:spcAft>
                <a:spcPct val="0"/>
              </a:spcAft>
              <a:defRPr/>
            </a:pPr>
            <a:r>
              <a:rPr lang="en-US" sz="2000" dirty="0">
                <a:solidFill>
                  <a:prstClr val="black"/>
                </a:solidFill>
                <a:cs typeface="Arial" panose="020B0604020202020204" pitchFamily="34" charset="0"/>
              </a:rPr>
              <a:t>Primary abdominal closure in 7 days, average savings $12,000 to $47,000 per patient plus less OR </a:t>
            </a:r>
            <a:r>
              <a:rPr lang="en-US" sz="2000" dirty="0" smtClean="0">
                <a:solidFill>
                  <a:prstClr val="black"/>
                </a:solidFill>
                <a:cs typeface="Arial" panose="020B0604020202020204" pitchFamily="34" charset="0"/>
              </a:rPr>
              <a:t>time </a:t>
            </a:r>
          </a:p>
          <a:p>
            <a:pPr marL="257175" indent="-257175" eaLnBrk="0" fontAlgn="base" hangingPunct="0">
              <a:spcBef>
                <a:spcPct val="0"/>
              </a:spcBef>
              <a:spcAft>
                <a:spcPct val="0"/>
              </a:spcAft>
              <a:buFont typeface="Arial" panose="020B0604020202020204" pitchFamily="34" charset="0"/>
              <a:buChar char="•"/>
              <a:defRPr/>
            </a:pPr>
            <a:endParaRPr lang="en-US" sz="2400" dirty="0">
              <a:solidFill>
                <a:prstClr val="black"/>
              </a:solidFill>
              <a:latin typeface="Times New Roman" panose="02020603050405020304" pitchFamily="18" charset="0"/>
              <a:cs typeface="Arial" panose="020B0604020202020204" pitchFamily="34" charset="0"/>
            </a:endParaRPr>
          </a:p>
          <a:p>
            <a:pPr eaLnBrk="0" fontAlgn="base" hangingPunct="0">
              <a:spcBef>
                <a:spcPct val="0"/>
              </a:spcBef>
              <a:spcAft>
                <a:spcPct val="0"/>
              </a:spcAft>
              <a:defRPr/>
            </a:pPr>
            <a:endParaRPr lang="en-US" sz="1400" dirty="0" smtClean="0">
              <a:solidFill>
                <a:prstClr val="black"/>
              </a:solidFill>
              <a:cs typeface="Arial" panose="020B0604020202020204" pitchFamily="34" charset="0"/>
            </a:endParaRPr>
          </a:p>
          <a:p>
            <a:pPr eaLnBrk="0" fontAlgn="base" hangingPunct="0">
              <a:spcBef>
                <a:spcPct val="0"/>
              </a:spcBef>
              <a:spcAft>
                <a:spcPct val="0"/>
              </a:spcAft>
              <a:defRPr/>
            </a:pPr>
            <a:endParaRPr lang="en-US" sz="1400" dirty="0">
              <a:solidFill>
                <a:prstClr val="black"/>
              </a:solidFill>
              <a:cs typeface="Arial" panose="020B0604020202020204" pitchFamily="34" charset="0"/>
            </a:endParaRPr>
          </a:p>
          <a:p>
            <a:pPr eaLnBrk="0" fontAlgn="base" hangingPunct="0">
              <a:spcBef>
                <a:spcPct val="0"/>
              </a:spcBef>
              <a:spcAft>
                <a:spcPct val="0"/>
              </a:spcAft>
              <a:defRPr/>
            </a:pPr>
            <a:endParaRPr lang="en-US" sz="1400" dirty="0" smtClean="0">
              <a:solidFill>
                <a:prstClr val="black"/>
              </a:solidFill>
              <a:cs typeface="Arial" panose="020B0604020202020204" pitchFamily="34" charset="0"/>
            </a:endParaRPr>
          </a:p>
          <a:p>
            <a:pPr eaLnBrk="0" fontAlgn="base" hangingPunct="0">
              <a:spcBef>
                <a:spcPct val="0"/>
              </a:spcBef>
              <a:spcAft>
                <a:spcPct val="0"/>
              </a:spcAft>
              <a:defRPr/>
            </a:pPr>
            <a:r>
              <a:rPr lang="en-US" sz="1400" dirty="0" smtClean="0">
                <a:solidFill>
                  <a:prstClr val="black"/>
                </a:solidFill>
                <a:cs typeface="Arial" panose="020B0604020202020204" pitchFamily="34" charset="0"/>
              </a:rPr>
              <a:t>Ref: Dr</a:t>
            </a:r>
            <a:r>
              <a:rPr lang="en-US" sz="1400" dirty="0">
                <a:solidFill>
                  <a:prstClr val="black"/>
                </a:solidFill>
                <a:cs typeface="Arial" panose="020B0604020202020204" pitchFamily="34" charset="0"/>
              </a:rPr>
              <a:t>. Cinelli et al (Poster UMC Nevada</a:t>
            </a:r>
            <a:r>
              <a:rPr lang="en-US" sz="1400" dirty="0" smtClean="0">
                <a:solidFill>
                  <a:prstClr val="black"/>
                </a:solidFill>
                <a:cs typeface="Arial" panose="020B0604020202020204" pitchFamily="34" charset="0"/>
              </a:rPr>
              <a:t>)</a:t>
            </a:r>
          </a:p>
          <a:p>
            <a:pPr eaLnBrk="0" fontAlgn="base" hangingPunct="0">
              <a:spcBef>
                <a:spcPct val="0"/>
              </a:spcBef>
              <a:spcAft>
                <a:spcPct val="0"/>
              </a:spcAft>
              <a:defRPr/>
            </a:pPr>
            <a:endParaRPr lang="en-US" sz="1400" dirty="0">
              <a:solidFill>
                <a:prstClr val="black"/>
              </a:solidFill>
              <a:cs typeface="Arial" panose="020B0604020202020204" pitchFamily="34" charset="0"/>
            </a:endParaRPr>
          </a:p>
          <a:p>
            <a:pPr eaLnBrk="0" fontAlgn="base" hangingPunct="0">
              <a:spcBef>
                <a:spcPct val="0"/>
              </a:spcBef>
              <a:spcAft>
                <a:spcPct val="0"/>
              </a:spcAft>
              <a:defRPr/>
            </a:pPr>
            <a:endParaRPr lang="en-US" sz="1400" dirty="0">
              <a:solidFill>
                <a:prstClr val="black"/>
              </a:solidFill>
              <a:cs typeface="Arial" panose="020B0604020202020204" pitchFamily="34" charset="0"/>
            </a:endParaRPr>
          </a:p>
        </p:txBody>
      </p:sp>
      <p:pic>
        <p:nvPicPr>
          <p:cNvPr id="2" name="Picture 1"/>
          <p:cNvPicPr>
            <a:picLocks noChangeAspect="1"/>
          </p:cNvPicPr>
          <p:nvPr/>
        </p:nvPicPr>
        <p:blipFill>
          <a:blip r:embed="rId3" cstate="print"/>
          <a:stretch>
            <a:fillRect/>
          </a:stretch>
        </p:blipFill>
        <p:spPr>
          <a:xfrm>
            <a:off x="1167046" y="1240548"/>
            <a:ext cx="7026489" cy="3172597"/>
          </a:xfrm>
          <a:prstGeom prst="rect">
            <a:avLst/>
          </a:prstGeom>
        </p:spPr>
      </p:pic>
    </p:spTree>
    <p:extLst>
      <p:ext uri="{BB962C8B-B14F-4D97-AF65-F5344CB8AC3E}">
        <p14:creationId xmlns:p14="http://schemas.microsoft.com/office/powerpoint/2010/main" val="2208137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687" y="1287356"/>
            <a:ext cx="7508081" cy="2246769"/>
          </a:xfrm>
          <a:prstGeom prst="rect">
            <a:avLst/>
          </a:prstGeom>
        </p:spPr>
        <p:txBody>
          <a:bodyPr wrap="square">
            <a:spAutoFit/>
          </a:bodyPr>
          <a:lstStyle/>
          <a:p>
            <a:r>
              <a:rPr lang="en-CA" sz="2000" dirty="0"/>
              <a:t>The ABRA® Abdominal Wall Closure System restores the primary closure option for full-thickness, retracted midline abdominal defects. This Dynamic Wound Closure System pulls the muscle planes together under low tension while leaving fascial margins intact and ready to suture, for a sound primary closure. This ABRA system eliminates the hernia without the need for mesh, and re-approximates the skin margins, eliminating the need to graft.</a:t>
            </a:r>
          </a:p>
        </p:txBody>
      </p:sp>
      <p:sp>
        <p:nvSpPr>
          <p:cNvPr id="3" name="Rectangle 2"/>
          <p:cNvSpPr/>
          <p:nvPr/>
        </p:nvSpPr>
        <p:spPr>
          <a:xfrm>
            <a:off x="1970846" y="662403"/>
            <a:ext cx="4997907" cy="470898"/>
          </a:xfrm>
          <a:prstGeom prst="rect">
            <a:avLst/>
          </a:prstGeom>
        </p:spPr>
        <p:txBody>
          <a:bodyPr wrap="none">
            <a:spAutoFit/>
          </a:bodyPr>
          <a:lstStyle/>
          <a:p>
            <a:pPr lvl="0" algn="ctr">
              <a:lnSpc>
                <a:spcPct val="80000"/>
              </a:lnSpc>
              <a:spcBef>
                <a:spcPct val="20000"/>
              </a:spcBef>
            </a:pPr>
            <a:r>
              <a:rPr lang="en-US" altLang="en-US" sz="3000" dirty="0">
                <a:solidFill>
                  <a:schemeClr val="tx2">
                    <a:lumMod val="50000"/>
                  </a:schemeClr>
                </a:solidFill>
                <a:latin typeface="+mj-lt"/>
              </a:rPr>
              <a:t>ABRA Abdominal Wall Closure</a:t>
            </a:r>
          </a:p>
        </p:txBody>
      </p:sp>
      <p:graphicFrame>
        <p:nvGraphicFramePr>
          <p:cNvPr id="4" name="Table 3"/>
          <p:cNvGraphicFramePr>
            <a:graphicFrameLocks noGrp="1"/>
          </p:cNvGraphicFramePr>
          <p:nvPr>
            <p:extLst>
              <p:ext uri="{D42A27DB-BD31-4B8C-83A1-F6EECF244321}">
                <p14:modId xmlns:p14="http://schemas.microsoft.com/office/powerpoint/2010/main" val="292828574"/>
              </p:ext>
            </p:extLst>
          </p:nvPr>
        </p:nvGraphicFramePr>
        <p:xfrm>
          <a:off x="682438" y="3612776"/>
          <a:ext cx="7886700" cy="2687171"/>
        </p:xfrm>
        <a:graphic>
          <a:graphicData uri="http://schemas.openxmlformats.org/drawingml/2006/table">
            <a:tbl>
              <a:tblPr/>
              <a:tblGrid>
                <a:gridCol w="3943350"/>
                <a:gridCol w="3943350"/>
              </a:tblGrid>
              <a:tr h="2687171">
                <a:tc>
                  <a:txBody>
                    <a:bodyPr/>
                    <a:lstStyle/>
                    <a:p>
                      <a:pPr>
                        <a:buFont typeface="Arial" panose="020B0604020202020204" pitchFamily="34" charset="0"/>
                        <a:buNone/>
                      </a:pPr>
                      <a:r>
                        <a:rPr lang="en-CA" sz="1600" b="1" dirty="0" smtClean="0"/>
                        <a:t>Benefits</a:t>
                      </a:r>
                    </a:p>
                    <a:p>
                      <a:pPr marL="285750" indent="-285750">
                        <a:buFont typeface="Wingdings" panose="05000000000000000000" pitchFamily="2" charset="2"/>
                        <a:buChar char="ü"/>
                      </a:pPr>
                      <a:r>
                        <a:rPr lang="en-CA" sz="1600" dirty="0" smtClean="0"/>
                        <a:t>Achieves </a:t>
                      </a:r>
                      <a:r>
                        <a:rPr lang="en-CA" sz="1600" dirty="0"/>
                        <a:t>a low-tension primary closure</a:t>
                      </a:r>
                    </a:p>
                    <a:p>
                      <a:pPr marL="285750" indent="-285750">
                        <a:buFont typeface="Wingdings" panose="05000000000000000000" pitchFamily="2" charset="2"/>
                        <a:buChar char="ü"/>
                      </a:pPr>
                      <a:r>
                        <a:rPr lang="en-CA" sz="1600" dirty="0"/>
                        <a:t>Maintains domain, or quickly restores lost domain</a:t>
                      </a:r>
                    </a:p>
                    <a:p>
                      <a:pPr marL="285750" indent="-285750">
                        <a:buFont typeface="Wingdings" panose="05000000000000000000" pitchFamily="2" charset="2"/>
                        <a:buChar char="ü"/>
                      </a:pPr>
                      <a:r>
                        <a:rPr lang="en-CA" sz="1600" dirty="0"/>
                        <a:t>Eliminates hernia and need for mesh and skin graft</a:t>
                      </a:r>
                    </a:p>
                    <a:p>
                      <a:pPr marL="285750" indent="-285750">
                        <a:buFont typeface="Wingdings" panose="05000000000000000000" pitchFamily="2" charset="2"/>
                        <a:buChar char="ü"/>
                      </a:pPr>
                      <a:r>
                        <a:rPr lang="en-CA" sz="1600" dirty="0"/>
                        <a:t>Preserves fascial margins</a:t>
                      </a:r>
                    </a:p>
                    <a:p>
                      <a:pPr marL="285750" indent="-285750">
                        <a:buFont typeface="Wingdings" panose="05000000000000000000" pitchFamily="2" charset="2"/>
                        <a:buChar char="ü"/>
                      </a:pPr>
                      <a:r>
                        <a:rPr lang="en-CA" sz="1600" dirty="0"/>
                        <a:t>Restores normal physiology</a:t>
                      </a:r>
                    </a:p>
                  </a:txBody>
                  <a:tcPr marL="68580" marR="68580" marT="34290" marB="34290" anchor="ctr">
                    <a:lnL w="9525"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noFill/>
                  </a:tcPr>
                </a:tc>
                <a:tc>
                  <a:txBody>
                    <a:bodyPr/>
                    <a:lstStyle/>
                    <a:p>
                      <a:pPr>
                        <a:buFont typeface="Arial" panose="020B0604020202020204" pitchFamily="34" charset="0"/>
                        <a:buNone/>
                      </a:pPr>
                      <a:r>
                        <a:rPr lang="en-CA" sz="1600" b="1" dirty="0" smtClean="0"/>
                        <a:t>Features</a:t>
                      </a:r>
                    </a:p>
                    <a:p>
                      <a:pPr marL="285750" indent="-285750">
                        <a:buFont typeface="Wingdings" panose="05000000000000000000" pitchFamily="2" charset="2"/>
                        <a:buChar char="ü"/>
                      </a:pPr>
                      <a:r>
                        <a:rPr lang="en-CA" sz="1600" dirty="0" smtClean="0"/>
                        <a:t>Used </a:t>
                      </a:r>
                      <a:r>
                        <a:rPr lang="en-CA" sz="1600" dirty="0"/>
                        <a:t>with Negative Pressure Wound Therapy (NPWT)</a:t>
                      </a:r>
                    </a:p>
                    <a:p>
                      <a:pPr marL="285750" indent="-285750">
                        <a:buFont typeface="Wingdings" panose="05000000000000000000" pitchFamily="2" charset="2"/>
                        <a:buChar char="ü"/>
                      </a:pPr>
                      <a:r>
                        <a:rPr lang="en-CA" sz="1600" dirty="0"/>
                        <a:t>Reduces OR procedures by 50%</a:t>
                      </a:r>
                    </a:p>
                    <a:p>
                      <a:pPr marL="285750" indent="-285750">
                        <a:buFont typeface="Wingdings" panose="05000000000000000000" pitchFamily="2" charset="2"/>
                        <a:buChar char="ü"/>
                      </a:pPr>
                      <a:r>
                        <a:rPr lang="en-CA" sz="1600" dirty="0"/>
                        <a:t>Reduces length of stay</a:t>
                      </a:r>
                    </a:p>
                    <a:p>
                      <a:pPr marL="285750" indent="-285750">
                        <a:buFont typeface="Wingdings" panose="05000000000000000000" pitchFamily="2" charset="2"/>
                        <a:buChar char="ü"/>
                      </a:pPr>
                      <a:r>
                        <a:rPr lang="en-CA" sz="1600" dirty="0"/>
                        <a:t>Allows bedside dressing changes</a:t>
                      </a:r>
                    </a:p>
                    <a:p>
                      <a:pPr marL="285750" indent="-285750">
                        <a:buFont typeface="Wingdings" panose="05000000000000000000" pitchFamily="2" charset="2"/>
                        <a:buChar char="ü"/>
                      </a:pPr>
                      <a:r>
                        <a:rPr lang="en-CA" sz="1600" dirty="0"/>
                        <a:t>MRI compatible</a:t>
                      </a:r>
                    </a:p>
                  </a:txBody>
                  <a:tcPr marL="68580" marR="68580" marT="34290" marB="34290" anchor="ctr">
                    <a:lnL w="9525"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5412681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71650" y="12573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0227" name="Text Box 3"/>
          <p:cNvSpPr txBox="1">
            <a:spLocks noChangeArrowheads="1"/>
          </p:cNvSpPr>
          <p:nvPr/>
        </p:nvSpPr>
        <p:spPr bwMode="auto">
          <a:xfrm>
            <a:off x="5543550" y="5594818"/>
            <a:ext cx="1714500"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Open 8 days</a:t>
            </a:r>
          </a:p>
        </p:txBody>
      </p:sp>
      <p:sp>
        <p:nvSpPr>
          <p:cNvPr id="180228" name="Text Box 5"/>
          <p:cNvSpPr txBox="1">
            <a:spLocks noChangeArrowheads="1"/>
          </p:cNvSpPr>
          <p:nvPr/>
        </p:nvSpPr>
        <p:spPr bwMode="auto">
          <a:xfrm>
            <a:off x="1771650" y="833439"/>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n-lt"/>
              </a:rPr>
              <a:t>MVA Victim</a:t>
            </a:r>
          </a:p>
        </p:txBody>
      </p:sp>
    </p:spTree>
    <p:extLst>
      <p:ext uri="{BB962C8B-B14F-4D97-AF65-F5344CB8AC3E}">
        <p14:creationId xmlns:p14="http://schemas.microsoft.com/office/powerpoint/2010/main" val="9144197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71650" y="1257301"/>
            <a:ext cx="5543550" cy="4164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2275" name="Text Box 3"/>
          <p:cNvSpPr txBox="1">
            <a:spLocks noChangeArrowheads="1"/>
          </p:cNvSpPr>
          <p:nvPr/>
        </p:nvSpPr>
        <p:spPr bwMode="auto">
          <a:xfrm>
            <a:off x="5600700" y="5554477"/>
            <a:ext cx="1714500"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Day 0</a:t>
            </a:r>
          </a:p>
        </p:txBody>
      </p:sp>
      <p:sp>
        <p:nvSpPr>
          <p:cNvPr id="182276" name="Text Box 5"/>
          <p:cNvSpPr txBox="1">
            <a:spLocks noChangeArrowheads="1"/>
          </p:cNvSpPr>
          <p:nvPr/>
        </p:nvSpPr>
        <p:spPr bwMode="auto">
          <a:xfrm>
            <a:off x="1771650" y="752756"/>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MVA Victim</a:t>
            </a:r>
          </a:p>
        </p:txBody>
      </p:sp>
    </p:spTree>
    <p:extLst>
      <p:ext uri="{BB962C8B-B14F-4D97-AF65-F5344CB8AC3E}">
        <p14:creationId xmlns:p14="http://schemas.microsoft.com/office/powerpoint/2010/main" val="2963534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ChangeArrowheads="1"/>
          </p:cNvSpPr>
          <p:nvPr/>
        </p:nvSpPr>
        <p:spPr bwMode="auto">
          <a:xfrm>
            <a:off x="1485900" y="447113"/>
            <a:ext cx="6057900" cy="461665"/>
          </a:xfrm>
          <a:prstGeom prst="rect">
            <a:avLst/>
          </a:prstGeom>
          <a:noFill/>
          <a:ln w="9525">
            <a:noFill/>
            <a:miter lim="800000"/>
            <a:headEnd/>
            <a:tailEnd/>
          </a:ln>
          <a:effectLst/>
        </p:spPr>
        <p:txBody>
          <a:bodyPr>
            <a:spAutoFit/>
          </a:bodyPr>
          <a:lstStyle/>
          <a:p>
            <a:pPr algn="ctr">
              <a:defRPr/>
            </a:pPr>
            <a:r>
              <a:rPr lang="en-US" sz="2400" dirty="0">
                <a:latin typeface="+mj-lt"/>
              </a:rPr>
              <a:t>“The Move” – Essential to success</a:t>
            </a:r>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013254" y="1250409"/>
            <a:ext cx="3044396" cy="178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46704" y="1250409"/>
            <a:ext cx="3029770" cy="177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13254" y="3280202"/>
            <a:ext cx="3044396" cy="228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054428" y="3377866"/>
            <a:ext cx="3022045" cy="226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Line 7"/>
          <p:cNvSpPr>
            <a:spLocks noChangeShapeType="1"/>
          </p:cNvSpPr>
          <p:nvPr/>
        </p:nvSpPr>
        <p:spPr bwMode="auto">
          <a:xfrm>
            <a:off x="4235021" y="4376670"/>
            <a:ext cx="742950" cy="0"/>
          </a:xfrm>
          <a:prstGeom prst="line">
            <a:avLst/>
          </a:prstGeom>
          <a:noFill/>
          <a:ln w="1270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CA" sz="1350"/>
          </a:p>
        </p:txBody>
      </p:sp>
      <p:sp>
        <p:nvSpPr>
          <p:cNvPr id="5128" name="Line 8"/>
          <p:cNvSpPr>
            <a:spLocks noChangeShapeType="1"/>
          </p:cNvSpPr>
          <p:nvPr/>
        </p:nvSpPr>
        <p:spPr bwMode="auto">
          <a:xfrm>
            <a:off x="4235021" y="2085004"/>
            <a:ext cx="742950" cy="0"/>
          </a:xfrm>
          <a:prstGeom prst="line">
            <a:avLst/>
          </a:prstGeom>
          <a:noFill/>
          <a:ln w="1270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CA" sz="1350"/>
          </a:p>
        </p:txBody>
      </p:sp>
      <p:sp>
        <p:nvSpPr>
          <p:cNvPr id="5129" name="TextBox 9"/>
          <p:cNvSpPr txBox="1">
            <a:spLocks noChangeArrowheads="1"/>
          </p:cNvSpPr>
          <p:nvPr/>
        </p:nvSpPr>
        <p:spPr bwMode="auto">
          <a:xfrm>
            <a:off x="556569" y="5701549"/>
            <a:ext cx="79165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n-CA" sz="2000" dirty="0">
                <a:latin typeface="+mn-lt"/>
              </a:rPr>
              <a:t>The “Move” Increases abdominal cavity volume and regains lost domain in the OR  immediately after ABRA installation.</a:t>
            </a:r>
          </a:p>
        </p:txBody>
      </p:sp>
    </p:spTree>
    <p:extLst>
      <p:ext uri="{BB962C8B-B14F-4D97-AF65-F5344CB8AC3E}">
        <p14:creationId xmlns:p14="http://schemas.microsoft.com/office/powerpoint/2010/main" val="1019567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71650" y="1257300"/>
            <a:ext cx="5600700" cy="414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23" name="Text Box 3"/>
          <p:cNvSpPr txBox="1">
            <a:spLocks noChangeArrowheads="1"/>
          </p:cNvSpPr>
          <p:nvPr/>
        </p:nvSpPr>
        <p:spPr bwMode="auto">
          <a:xfrm>
            <a:off x="2461021" y="5614989"/>
            <a:ext cx="4911329" cy="323165"/>
          </a:xfrm>
          <a:prstGeom prst="rect">
            <a:avLst/>
          </a:prstGeom>
          <a:solidFill>
            <a:srgbClr val="9DBAC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After Elastomer tensioning and “The Move”</a:t>
            </a:r>
          </a:p>
        </p:txBody>
      </p:sp>
      <p:sp>
        <p:nvSpPr>
          <p:cNvPr id="184324" name="Text Box 5"/>
          <p:cNvSpPr txBox="1">
            <a:spLocks noChangeArrowheads="1"/>
          </p:cNvSpPr>
          <p:nvPr/>
        </p:nvSpPr>
        <p:spPr bwMode="auto">
          <a:xfrm>
            <a:off x="1771650" y="785814"/>
            <a:ext cx="1714500" cy="323165"/>
          </a:xfrm>
          <a:prstGeom prst="rect">
            <a:avLst/>
          </a:prstGeom>
          <a:solidFill>
            <a:srgbClr val="6B95B5">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500" dirty="0">
                <a:latin typeface="+mj-lt"/>
              </a:rPr>
              <a:t>MVA Victim</a:t>
            </a:r>
          </a:p>
        </p:txBody>
      </p:sp>
    </p:spTree>
    <p:extLst>
      <p:ext uri="{BB962C8B-B14F-4D97-AF65-F5344CB8AC3E}">
        <p14:creationId xmlns:p14="http://schemas.microsoft.com/office/powerpoint/2010/main" val="587928443"/>
      </p:ext>
    </p:extLst>
  </p:cSld>
  <p:clrMapOvr>
    <a:masterClrMapping/>
  </p:clrMapOvr>
  <p:timing>
    <p:tnLst>
      <p:par>
        <p:cTn id="1" dur="indefinite" restart="never" nodeType="tmRoot"/>
      </p:par>
    </p:tnLst>
  </p:timing>
</p:sld>
</file>

<file path=ppt/theme/theme1.xml><?xml version="1.0" encoding="utf-8"?>
<a:theme xmlns:a="http://schemas.openxmlformats.org/drawingml/2006/main" name="DTS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DTS slides</Template>
  <TotalTime>1004</TotalTime>
  <Words>2480</Words>
  <Application>Microsoft Macintosh PowerPoint</Application>
  <PresentationFormat>On-screen Show (4:3)</PresentationFormat>
  <Paragraphs>249</Paragraphs>
  <Slides>41</Slides>
  <Notes>19</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41</vt:i4>
      </vt:variant>
    </vt:vector>
  </HeadingPairs>
  <TitlesOfParts>
    <vt:vector size="48" baseType="lpstr">
      <vt:lpstr>Calibri</vt:lpstr>
      <vt:lpstr>Times New Roman</vt:lpstr>
      <vt:lpstr>Wingdings</vt:lpstr>
      <vt:lpstr>Arial</vt:lpstr>
      <vt:lpstr>DTS slides</vt:lpstr>
      <vt:lpstr>Bitmap Image</vt:lpstr>
      <vt:lpstr>Photo Editor Photo</vt:lpstr>
      <vt:lpstr>PowerPoint Presentation</vt:lpstr>
      <vt:lpstr>PowerPoint Presentation</vt:lpstr>
      <vt:lpstr>PowerPoint Presentation</vt:lpstr>
      <vt:lpstr>The ABRA Solution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KCI website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ABRA Abdominal Wall  Closure System</vt:lpstr>
      <vt:lpstr>ABRA Abdominal Wall  Closure System</vt:lpstr>
      <vt:lpstr>PowerPoint Presentation</vt:lpstr>
      <vt:lpstr>THE MOVE</vt:lpstr>
      <vt:lpstr>PowerPoint Presentation</vt:lpstr>
      <vt:lpstr>PowerPoint Presentation</vt:lpstr>
      <vt:lpstr>PowerPoint Presentation</vt:lpstr>
      <vt:lpstr> Additional ABRA Steps </vt:lpstr>
      <vt:lpstr>Silicone Sheath</vt:lpstr>
      <vt:lpstr>Double Elastomers</vt:lpstr>
      <vt:lpstr>Clinical Data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woodford</dc:creator>
  <cp:lastModifiedBy>Microsoft Office User</cp:lastModifiedBy>
  <cp:revision>56</cp:revision>
  <dcterms:created xsi:type="dcterms:W3CDTF">2014-12-09T19:45:36Z</dcterms:created>
  <dcterms:modified xsi:type="dcterms:W3CDTF">2016-10-13T04:03:05Z</dcterms:modified>
</cp:coreProperties>
</file>