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emf" ContentType="image/x-emf"/>
  <Default Extension="vml" ContentType="application/vnd.openxmlformats-officedocument.vmlDrawing"/>
  <Default Extension="bin" ContentType="application/vnd.openxmlformats-officedocument.oleObject"/>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1"/>
  </p:sldMasterIdLst>
  <p:notesMasterIdLst>
    <p:notesMasterId r:id="rId46"/>
  </p:notesMasterIdLst>
  <p:sldIdLst>
    <p:sldId id="300" r:id="rId2"/>
    <p:sldId id="323" r:id="rId3"/>
    <p:sldId id="258" r:id="rId4"/>
    <p:sldId id="301" r:id="rId5"/>
    <p:sldId id="259" r:id="rId6"/>
    <p:sldId id="260" r:id="rId7"/>
    <p:sldId id="317" r:id="rId8"/>
    <p:sldId id="261" r:id="rId9"/>
    <p:sldId id="262" r:id="rId10"/>
    <p:sldId id="263" r:id="rId11"/>
    <p:sldId id="318" r:id="rId12"/>
    <p:sldId id="264" r:id="rId13"/>
    <p:sldId id="265" r:id="rId14"/>
    <p:sldId id="266" r:id="rId15"/>
    <p:sldId id="267" r:id="rId16"/>
    <p:sldId id="268" r:id="rId17"/>
    <p:sldId id="269" r:id="rId18"/>
    <p:sldId id="298" r:id="rId19"/>
    <p:sldId id="270" r:id="rId20"/>
    <p:sldId id="313" r:id="rId21"/>
    <p:sldId id="325" r:id="rId22"/>
    <p:sldId id="324" r:id="rId23"/>
    <p:sldId id="274" r:id="rId24"/>
    <p:sldId id="275" r:id="rId25"/>
    <p:sldId id="271" r:id="rId26"/>
    <p:sldId id="296" r:id="rId27"/>
    <p:sldId id="283" r:id="rId28"/>
    <p:sldId id="284" r:id="rId29"/>
    <p:sldId id="285" r:id="rId30"/>
    <p:sldId id="299" r:id="rId31"/>
    <p:sldId id="287" r:id="rId32"/>
    <p:sldId id="288" r:id="rId33"/>
    <p:sldId id="314" r:id="rId34"/>
    <p:sldId id="289" r:id="rId35"/>
    <p:sldId id="315" r:id="rId36"/>
    <p:sldId id="316" r:id="rId37"/>
    <p:sldId id="307" r:id="rId38"/>
    <p:sldId id="293" r:id="rId39"/>
    <p:sldId id="294" r:id="rId40"/>
    <p:sldId id="295" r:id="rId41"/>
    <p:sldId id="320" r:id="rId42"/>
    <p:sldId id="319" r:id="rId43"/>
    <p:sldId id="321" r:id="rId44"/>
    <p:sldId id="322" r:id="rId4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979" autoAdjust="0"/>
    <p:restoredTop sz="75567" autoAdjust="0"/>
  </p:normalViewPr>
  <p:slideViewPr>
    <p:cSldViewPr snapToGrid="0">
      <p:cViewPr varScale="1">
        <p:scale>
          <a:sx n="85" d="100"/>
          <a:sy n="85" d="100"/>
        </p:scale>
        <p:origin x="2264" y="16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46" Type="http://schemas.openxmlformats.org/officeDocument/2006/relationships/notesMaster" Target="notesMasters/notesMaster1.xml"/><Relationship Id="rId47" Type="http://schemas.openxmlformats.org/officeDocument/2006/relationships/presProps" Target="presProps.xml"/><Relationship Id="rId48" Type="http://schemas.openxmlformats.org/officeDocument/2006/relationships/viewProps" Target="viewProps.xml"/><Relationship Id="rId49" Type="http://schemas.openxmlformats.org/officeDocument/2006/relationships/theme" Target="theme/theme1.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50"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1.png"/></Relationships>
</file>

<file path=ppt/drawings/_rels/vmlDrawing2.vml.rels><?xml version="1.0" encoding="UTF-8" standalone="yes"?>
<Relationships xmlns="http://schemas.openxmlformats.org/package/2006/relationships"><Relationship Id="rId3" Type="http://schemas.openxmlformats.org/officeDocument/2006/relationships/image" Target="../media/image33.png"/><Relationship Id="rId4" Type="http://schemas.openxmlformats.org/officeDocument/2006/relationships/image" Target="../media/image34.png"/><Relationship Id="rId1" Type="http://schemas.openxmlformats.org/officeDocument/2006/relationships/image" Target="../media/image31.png"/><Relationship Id="rId2" Type="http://schemas.openxmlformats.org/officeDocument/2006/relationships/image" Target="../media/image32.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F246F95-E064-4C91-B584-4AC3B4385945}" type="datetimeFigureOut">
              <a:rPr lang="en-CA" smtClean="0"/>
              <a:pPr/>
              <a:t>2016-10-13</a:t>
            </a:fld>
            <a:endParaRPr lang="en-CA"/>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3BCC4EA-FBF8-4E22-8086-08CC6760486B}" type="slidenum">
              <a:rPr lang="en-CA" smtClean="0"/>
              <a:pPr/>
              <a:t>‹#›</a:t>
            </a:fld>
            <a:endParaRPr lang="en-CA"/>
          </a:p>
        </p:txBody>
      </p:sp>
    </p:spTree>
    <p:extLst>
      <p:ext uri="{BB962C8B-B14F-4D97-AF65-F5344CB8AC3E}">
        <p14:creationId xmlns:p14="http://schemas.microsoft.com/office/powerpoint/2010/main" val="24730490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The burden of all surgeons to look after all complication</a:t>
            </a:r>
            <a:r>
              <a:rPr lang="en-CA" baseline="0" dirty="0" smtClean="0"/>
              <a:t> their patients experience will change the way surgeons approach surgical treatment </a:t>
            </a:r>
            <a:endParaRPr lang="en-CA" dirty="0"/>
          </a:p>
        </p:txBody>
      </p:sp>
      <p:sp>
        <p:nvSpPr>
          <p:cNvPr id="4" name="Slide Number Placeholder 3"/>
          <p:cNvSpPr>
            <a:spLocks noGrp="1"/>
          </p:cNvSpPr>
          <p:nvPr>
            <p:ph type="sldNum" sz="quarter" idx="10"/>
          </p:nvPr>
        </p:nvSpPr>
        <p:spPr/>
        <p:txBody>
          <a:bodyPr/>
          <a:lstStyle/>
          <a:p>
            <a:fld id="{23BCC4EA-FBF8-4E22-8086-08CC6760486B}" type="slidenum">
              <a:rPr lang="en-CA" smtClean="0"/>
              <a:pPr/>
              <a:t>1</a:t>
            </a:fld>
            <a:endParaRPr lang="en-CA"/>
          </a:p>
        </p:txBody>
      </p:sp>
    </p:spTree>
    <p:extLst>
      <p:ext uri="{BB962C8B-B14F-4D97-AF65-F5344CB8AC3E}">
        <p14:creationId xmlns:p14="http://schemas.microsoft.com/office/powerpoint/2010/main" val="39193567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Slide Image Placeholder 1"/>
          <p:cNvSpPr>
            <a:spLocks noGrp="1" noRot="1" noChangeAspect="1" noTextEdit="1"/>
          </p:cNvSpPr>
          <p:nvPr>
            <p:ph type="sldImg"/>
          </p:nvPr>
        </p:nvSpPr>
        <p:spPr>
          <a:xfrm>
            <a:off x="1371600" y="1143000"/>
            <a:ext cx="4114800" cy="3086100"/>
          </a:xfrm>
          <a:ln/>
        </p:spPr>
      </p:sp>
      <p:sp>
        <p:nvSpPr>
          <p:cNvPr id="1914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Times New Roman" panose="02020603050405020304" pitchFamily="18" charset="0"/>
            </a:endParaRPr>
          </a:p>
        </p:txBody>
      </p:sp>
      <p:sp>
        <p:nvSpPr>
          <p:cNvPr id="191492" name="Slide Number Placeholder 3"/>
          <p:cNvSpPr txBox="1">
            <a:spLocks noGrp="1"/>
          </p:cNvSpPr>
          <p:nvPr/>
        </p:nvSpPr>
        <p:spPr bwMode="auto">
          <a:xfrm>
            <a:off x="3971925" y="8774113"/>
            <a:ext cx="30384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lgn="r" eaLnBrk="1" hangingPunct="1">
              <a:spcBef>
                <a:spcPct val="0"/>
              </a:spcBef>
            </a:pPr>
            <a:fld id="{0F9475E5-F271-440C-B47E-F238F1DF1C90}" type="slidenum">
              <a:rPr lang="en-US" altLang="en-US"/>
              <a:pPr algn="r" eaLnBrk="1" hangingPunct="1">
                <a:spcBef>
                  <a:spcPct val="0"/>
                </a:spcBef>
              </a:pPr>
              <a:t>12</a:t>
            </a:fld>
            <a:endParaRPr lang="en-US" altLang="en-US"/>
          </a:p>
        </p:txBody>
      </p:sp>
    </p:spTree>
    <p:extLst>
      <p:ext uri="{BB962C8B-B14F-4D97-AF65-F5344CB8AC3E}">
        <p14:creationId xmlns:p14="http://schemas.microsoft.com/office/powerpoint/2010/main" val="16153242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7250" name="Slide Image Placeholder 1"/>
          <p:cNvSpPr>
            <a:spLocks noGrp="1" noRot="1" noChangeAspect="1" noTextEdit="1"/>
          </p:cNvSpPr>
          <p:nvPr>
            <p:ph type="sldImg"/>
          </p:nvPr>
        </p:nvSpPr>
        <p:spPr>
          <a:xfrm>
            <a:off x="1371600" y="1143000"/>
            <a:ext cx="4114800" cy="3086100"/>
          </a:xfrm>
          <a:ln/>
        </p:spPr>
      </p:sp>
      <p:sp>
        <p:nvSpPr>
          <p:cNvPr id="4372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Times New Roman" panose="02020603050405020304" pitchFamily="18" charset="0"/>
            </a:endParaRPr>
          </a:p>
        </p:txBody>
      </p:sp>
      <p:sp>
        <p:nvSpPr>
          <p:cNvPr id="437252" name="Slide Number Placeholder 3"/>
          <p:cNvSpPr txBox="1">
            <a:spLocks noGrp="1"/>
          </p:cNvSpPr>
          <p:nvPr/>
        </p:nvSpPr>
        <p:spPr bwMode="auto">
          <a:xfrm>
            <a:off x="3971925" y="8774113"/>
            <a:ext cx="30384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lgn="r" eaLnBrk="1" hangingPunct="1">
              <a:spcBef>
                <a:spcPct val="0"/>
              </a:spcBef>
            </a:pPr>
            <a:fld id="{62CD8E9D-9CD6-44FD-9063-4171D9E2D49E}" type="slidenum">
              <a:rPr lang="en-US" altLang="en-US"/>
              <a:pPr algn="r" eaLnBrk="1" hangingPunct="1">
                <a:spcBef>
                  <a:spcPct val="0"/>
                </a:spcBef>
              </a:pPr>
              <a:t>13</a:t>
            </a:fld>
            <a:endParaRPr lang="en-US" altLang="en-US"/>
          </a:p>
        </p:txBody>
      </p:sp>
    </p:spTree>
    <p:extLst>
      <p:ext uri="{BB962C8B-B14F-4D97-AF65-F5344CB8AC3E}">
        <p14:creationId xmlns:p14="http://schemas.microsoft.com/office/powerpoint/2010/main" val="10073113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a:xfrm>
            <a:off x="1371600" y="1143000"/>
            <a:ext cx="4114800" cy="3086100"/>
          </a:xfrm>
          <a:ln/>
        </p:spPr>
      </p:sp>
      <p:sp>
        <p:nvSpPr>
          <p:cNvPr id="409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latin typeface="Arial" panose="020B0604020202020204" pitchFamily="34" charset="0"/>
                <a:cs typeface="Arial" panose="020B0604020202020204" pitchFamily="34" charset="0"/>
              </a:rPr>
              <a:t>NPWT (VAC) Benefits:</a:t>
            </a:r>
          </a:p>
          <a:p>
            <a:r>
              <a:rPr lang="en-US" altLang="en-US" smtClean="0">
                <a:latin typeface="Arial" panose="020B0604020202020204" pitchFamily="34" charset="0"/>
                <a:cs typeface="Arial" panose="020B0604020202020204" pitchFamily="34" charset="0"/>
              </a:rPr>
              <a:t>- Removes Exudate – Restores Fluid Balance – Low Fistula rates – Restores Lost Domain – Supports Ventilation</a:t>
            </a:r>
          </a:p>
          <a:p>
            <a:r>
              <a:rPr lang="en-US" altLang="en-US" smtClean="0">
                <a:latin typeface="Arial" panose="020B0604020202020204" pitchFamily="34" charset="0"/>
                <a:cs typeface="Arial" panose="020B0604020202020204" pitchFamily="34" charset="0"/>
              </a:rPr>
              <a:t>	</a:t>
            </a:r>
          </a:p>
        </p:txBody>
      </p:sp>
      <p:sp>
        <p:nvSpPr>
          <p:cNvPr id="40964" name="Slide Number Placeholder 3"/>
          <p:cNvSpPr txBox="1">
            <a:spLocks noGrp="1"/>
          </p:cNvSpPr>
          <p:nvPr/>
        </p:nvSpPr>
        <p:spPr bwMode="auto">
          <a:xfrm>
            <a:off x="3971925" y="8774113"/>
            <a:ext cx="30384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000" b="1">
                <a:solidFill>
                  <a:srgbClr val="5282A6"/>
                </a:solidFill>
                <a:latin typeface="Arial" panose="020B0604020202020204" pitchFamily="34" charset="0"/>
                <a:cs typeface="Arial" panose="020B0604020202020204" pitchFamily="34" charset="0"/>
              </a:defRPr>
            </a:lvl1pPr>
            <a:lvl2pPr marL="742950" indent="-285750" eaLnBrk="0" hangingPunct="0">
              <a:defRPr sz="2000" b="1">
                <a:solidFill>
                  <a:srgbClr val="5282A6"/>
                </a:solidFill>
                <a:latin typeface="Arial" panose="020B0604020202020204" pitchFamily="34" charset="0"/>
                <a:cs typeface="Arial" panose="020B0604020202020204" pitchFamily="34" charset="0"/>
              </a:defRPr>
            </a:lvl2pPr>
            <a:lvl3pPr marL="1143000" indent="-228600" eaLnBrk="0" hangingPunct="0">
              <a:defRPr sz="2000" b="1">
                <a:solidFill>
                  <a:srgbClr val="5282A6"/>
                </a:solidFill>
                <a:latin typeface="Arial" panose="020B0604020202020204" pitchFamily="34" charset="0"/>
                <a:cs typeface="Arial" panose="020B0604020202020204" pitchFamily="34" charset="0"/>
              </a:defRPr>
            </a:lvl3pPr>
            <a:lvl4pPr marL="1600200" indent="-228600" eaLnBrk="0" hangingPunct="0">
              <a:defRPr sz="2000" b="1">
                <a:solidFill>
                  <a:srgbClr val="5282A6"/>
                </a:solidFill>
                <a:latin typeface="Arial" panose="020B0604020202020204" pitchFamily="34" charset="0"/>
                <a:cs typeface="Arial" panose="020B0604020202020204" pitchFamily="34" charset="0"/>
              </a:defRPr>
            </a:lvl4pPr>
            <a:lvl5pPr marL="2057400" indent="-228600" eaLnBrk="0" hangingPunct="0">
              <a:defRPr sz="2000" b="1">
                <a:solidFill>
                  <a:srgbClr val="5282A6"/>
                </a:solidFill>
                <a:latin typeface="Arial" panose="020B0604020202020204" pitchFamily="34" charset="0"/>
                <a:cs typeface="Arial" panose="020B0604020202020204" pitchFamily="34" charset="0"/>
              </a:defRPr>
            </a:lvl5pPr>
            <a:lvl6pPr marL="2514600" indent="-228600" eaLnBrk="0" fontAlgn="base" hangingPunct="0">
              <a:spcBef>
                <a:spcPct val="50000"/>
              </a:spcBef>
              <a:spcAft>
                <a:spcPct val="0"/>
              </a:spcAft>
              <a:defRPr sz="2000" b="1">
                <a:solidFill>
                  <a:srgbClr val="5282A6"/>
                </a:solidFill>
                <a:latin typeface="Arial" panose="020B0604020202020204" pitchFamily="34" charset="0"/>
                <a:cs typeface="Arial" panose="020B0604020202020204" pitchFamily="34" charset="0"/>
              </a:defRPr>
            </a:lvl6pPr>
            <a:lvl7pPr marL="2971800" indent="-228600" eaLnBrk="0" fontAlgn="base" hangingPunct="0">
              <a:spcBef>
                <a:spcPct val="50000"/>
              </a:spcBef>
              <a:spcAft>
                <a:spcPct val="0"/>
              </a:spcAft>
              <a:defRPr sz="2000" b="1">
                <a:solidFill>
                  <a:srgbClr val="5282A6"/>
                </a:solidFill>
                <a:latin typeface="Arial" panose="020B0604020202020204" pitchFamily="34" charset="0"/>
                <a:cs typeface="Arial" panose="020B0604020202020204" pitchFamily="34" charset="0"/>
              </a:defRPr>
            </a:lvl7pPr>
            <a:lvl8pPr marL="3429000" indent="-228600" eaLnBrk="0" fontAlgn="base" hangingPunct="0">
              <a:spcBef>
                <a:spcPct val="50000"/>
              </a:spcBef>
              <a:spcAft>
                <a:spcPct val="0"/>
              </a:spcAft>
              <a:defRPr sz="2000" b="1">
                <a:solidFill>
                  <a:srgbClr val="5282A6"/>
                </a:solidFill>
                <a:latin typeface="Arial" panose="020B0604020202020204" pitchFamily="34" charset="0"/>
                <a:cs typeface="Arial" panose="020B0604020202020204" pitchFamily="34" charset="0"/>
              </a:defRPr>
            </a:lvl8pPr>
            <a:lvl9pPr marL="3886200" indent="-228600" eaLnBrk="0" fontAlgn="base" hangingPunct="0">
              <a:spcBef>
                <a:spcPct val="50000"/>
              </a:spcBef>
              <a:spcAft>
                <a:spcPct val="0"/>
              </a:spcAft>
              <a:defRPr sz="2000" b="1">
                <a:solidFill>
                  <a:srgbClr val="5282A6"/>
                </a:solidFill>
                <a:latin typeface="Arial" panose="020B0604020202020204" pitchFamily="34" charset="0"/>
                <a:cs typeface="Arial" panose="020B0604020202020204" pitchFamily="34" charset="0"/>
              </a:defRPr>
            </a:lvl9pPr>
          </a:lstStyle>
          <a:p>
            <a:pPr algn="r" eaLnBrk="1" hangingPunct="1">
              <a:spcBef>
                <a:spcPct val="0"/>
              </a:spcBef>
            </a:pPr>
            <a:fld id="{33EE0D56-10D7-444B-8BF5-8BC98102DB5F}" type="slidenum">
              <a:rPr lang="en-US" altLang="en-US" sz="1200" b="0">
                <a:solidFill>
                  <a:schemeClr val="tx1"/>
                </a:solidFill>
                <a:latin typeface="Times New Roman" panose="02020603050405020304" pitchFamily="18" charset="0"/>
              </a:rPr>
              <a:pPr algn="r" eaLnBrk="1" hangingPunct="1">
                <a:spcBef>
                  <a:spcPct val="0"/>
                </a:spcBef>
              </a:pPr>
              <a:t>14</a:t>
            </a:fld>
            <a:endParaRPr lang="en-US" altLang="en-US" sz="1200" b="0">
              <a:solidFill>
                <a:schemeClr val="tx1"/>
              </a:solidFill>
              <a:latin typeface="Times New Roman" panose="02020603050405020304" pitchFamily="18" charset="0"/>
            </a:endParaRPr>
          </a:p>
        </p:txBody>
      </p:sp>
    </p:spTree>
    <p:extLst>
      <p:ext uri="{BB962C8B-B14F-4D97-AF65-F5344CB8AC3E}">
        <p14:creationId xmlns:p14="http://schemas.microsoft.com/office/powerpoint/2010/main" val="16570621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a:xfrm>
            <a:off x="1371600" y="1143000"/>
            <a:ext cx="4114800" cy="3086100"/>
          </a:xfrm>
          <a:ln/>
        </p:spPr>
      </p:sp>
      <p:sp>
        <p:nvSpPr>
          <p:cNvPr id="419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latin typeface="Arial" panose="020B0604020202020204" pitchFamily="34" charset="0"/>
                <a:cs typeface="Arial" panose="020B0604020202020204" pitchFamily="34" charset="0"/>
              </a:rPr>
              <a:t>Surgeon will know on first or possibly some</a:t>
            </a:r>
            <a:r>
              <a:rPr lang="en-US" altLang="en-US" baseline="0" dirty="0" smtClean="0">
                <a:latin typeface="Arial" panose="020B0604020202020204" pitchFamily="34" charset="0"/>
                <a:cs typeface="Arial" panose="020B0604020202020204" pitchFamily="34" charset="0"/>
              </a:rPr>
              <a:t> patients on the second dressing change that the fascia is retracting and the NPWT system is not preventing it.</a:t>
            </a:r>
            <a:endParaRPr lang="en-US" altLang="en-US" dirty="0" smtClean="0">
              <a:latin typeface="Arial" panose="020B0604020202020204" pitchFamily="34" charset="0"/>
              <a:cs typeface="Arial" panose="020B0604020202020204" pitchFamily="34" charset="0"/>
            </a:endParaRPr>
          </a:p>
        </p:txBody>
      </p:sp>
      <p:sp>
        <p:nvSpPr>
          <p:cNvPr id="41988" name="Slide Number Placeholder 3"/>
          <p:cNvSpPr txBox="1">
            <a:spLocks noGrp="1"/>
          </p:cNvSpPr>
          <p:nvPr/>
        </p:nvSpPr>
        <p:spPr bwMode="auto">
          <a:xfrm>
            <a:off x="3971925" y="8774113"/>
            <a:ext cx="30384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000" b="1">
                <a:solidFill>
                  <a:srgbClr val="5282A6"/>
                </a:solidFill>
                <a:latin typeface="Arial" panose="020B0604020202020204" pitchFamily="34" charset="0"/>
                <a:cs typeface="Arial" panose="020B0604020202020204" pitchFamily="34" charset="0"/>
              </a:defRPr>
            </a:lvl1pPr>
            <a:lvl2pPr marL="742950" indent="-285750" eaLnBrk="0" hangingPunct="0">
              <a:defRPr sz="2000" b="1">
                <a:solidFill>
                  <a:srgbClr val="5282A6"/>
                </a:solidFill>
                <a:latin typeface="Arial" panose="020B0604020202020204" pitchFamily="34" charset="0"/>
                <a:cs typeface="Arial" panose="020B0604020202020204" pitchFamily="34" charset="0"/>
              </a:defRPr>
            </a:lvl2pPr>
            <a:lvl3pPr marL="1143000" indent="-228600" eaLnBrk="0" hangingPunct="0">
              <a:defRPr sz="2000" b="1">
                <a:solidFill>
                  <a:srgbClr val="5282A6"/>
                </a:solidFill>
                <a:latin typeface="Arial" panose="020B0604020202020204" pitchFamily="34" charset="0"/>
                <a:cs typeface="Arial" panose="020B0604020202020204" pitchFamily="34" charset="0"/>
              </a:defRPr>
            </a:lvl3pPr>
            <a:lvl4pPr marL="1600200" indent="-228600" eaLnBrk="0" hangingPunct="0">
              <a:defRPr sz="2000" b="1">
                <a:solidFill>
                  <a:srgbClr val="5282A6"/>
                </a:solidFill>
                <a:latin typeface="Arial" panose="020B0604020202020204" pitchFamily="34" charset="0"/>
                <a:cs typeface="Arial" panose="020B0604020202020204" pitchFamily="34" charset="0"/>
              </a:defRPr>
            </a:lvl4pPr>
            <a:lvl5pPr marL="2057400" indent="-228600" eaLnBrk="0" hangingPunct="0">
              <a:defRPr sz="2000" b="1">
                <a:solidFill>
                  <a:srgbClr val="5282A6"/>
                </a:solidFill>
                <a:latin typeface="Arial" panose="020B0604020202020204" pitchFamily="34" charset="0"/>
                <a:cs typeface="Arial" panose="020B0604020202020204" pitchFamily="34" charset="0"/>
              </a:defRPr>
            </a:lvl5pPr>
            <a:lvl6pPr marL="2514600" indent="-228600" eaLnBrk="0" fontAlgn="base" hangingPunct="0">
              <a:spcBef>
                <a:spcPct val="50000"/>
              </a:spcBef>
              <a:spcAft>
                <a:spcPct val="0"/>
              </a:spcAft>
              <a:defRPr sz="2000" b="1">
                <a:solidFill>
                  <a:srgbClr val="5282A6"/>
                </a:solidFill>
                <a:latin typeface="Arial" panose="020B0604020202020204" pitchFamily="34" charset="0"/>
                <a:cs typeface="Arial" panose="020B0604020202020204" pitchFamily="34" charset="0"/>
              </a:defRPr>
            </a:lvl6pPr>
            <a:lvl7pPr marL="2971800" indent="-228600" eaLnBrk="0" fontAlgn="base" hangingPunct="0">
              <a:spcBef>
                <a:spcPct val="50000"/>
              </a:spcBef>
              <a:spcAft>
                <a:spcPct val="0"/>
              </a:spcAft>
              <a:defRPr sz="2000" b="1">
                <a:solidFill>
                  <a:srgbClr val="5282A6"/>
                </a:solidFill>
                <a:latin typeface="Arial" panose="020B0604020202020204" pitchFamily="34" charset="0"/>
                <a:cs typeface="Arial" panose="020B0604020202020204" pitchFamily="34" charset="0"/>
              </a:defRPr>
            </a:lvl7pPr>
            <a:lvl8pPr marL="3429000" indent="-228600" eaLnBrk="0" fontAlgn="base" hangingPunct="0">
              <a:spcBef>
                <a:spcPct val="50000"/>
              </a:spcBef>
              <a:spcAft>
                <a:spcPct val="0"/>
              </a:spcAft>
              <a:defRPr sz="2000" b="1">
                <a:solidFill>
                  <a:srgbClr val="5282A6"/>
                </a:solidFill>
                <a:latin typeface="Arial" panose="020B0604020202020204" pitchFamily="34" charset="0"/>
                <a:cs typeface="Arial" panose="020B0604020202020204" pitchFamily="34" charset="0"/>
              </a:defRPr>
            </a:lvl8pPr>
            <a:lvl9pPr marL="3886200" indent="-228600" eaLnBrk="0" fontAlgn="base" hangingPunct="0">
              <a:spcBef>
                <a:spcPct val="50000"/>
              </a:spcBef>
              <a:spcAft>
                <a:spcPct val="0"/>
              </a:spcAft>
              <a:defRPr sz="2000" b="1">
                <a:solidFill>
                  <a:srgbClr val="5282A6"/>
                </a:solidFill>
                <a:latin typeface="Arial" panose="020B0604020202020204" pitchFamily="34" charset="0"/>
                <a:cs typeface="Arial" panose="020B0604020202020204" pitchFamily="34" charset="0"/>
              </a:defRPr>
            </a:lvl9pPr>
          </a:lstStyle>
          <a:p>
            <a:pPr algn="r" eaLnBrk="1" hangingPunct="1">
              <a:spcBef>
                <a:spcPct val="0"/>
              </a:spcBef>
            </a:pPr>
            <a:fld id="{720660D7-58B4-4BA7-990C-B6B511015858}" type="slidenum">
              <a:rPr lang="en-US" altLang="en-US" sz="1200" b="0">
                <a:solidFill>
                  <a:schemeClr val="tx1"/>
                </a:solidFill>
                <a:latin typeface="Times New Roman" panose="02020603050405020304" pitchFamily="18" charset="0"/>
              </a:rPr>
              <a:pPr algn="r" eaLnBrk="1" hangingPunct="1">
                <a:spcBef>
                  <a:spcPct val="0"/>
                </a:spcBef>
              </a:pPr>
              <a:t>15</a:t>
            </a:fld>
            <a:endParaRPr lang="en-US" altLang="en-US" sz="1200" b="0">
              <a:solidFill>
                <a:schemeClr val="tx1"/>
              </a:solidFill>
              <a:latin typeface="Times New Roman" panose="02020603050405020304" pitchFamily="18" charset="0"/>
            </a:endParaRPr>
          </a:p>
        </p:txBody>
      </p:sp>
    </p:spTree>
    <p:extLst>
      <p:ext uri="{BB962C8B-B14F-4D97-AF65-F5344CB8AC3E}">
        <p14:creationId xmlns:p14="http://schemas.microsoft.com/office/powerpoint/2010/main" val="33274914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xfrm>
            <a:off x="1371600" y="1143000"/>
            <a:ext cx="4114800" cy="3086100"/>
          </a:xfrm>
          <a:ln/>
        </p:spPr>
      </p:sp>
      <p:sp>
        <p:nvSpPr>
          <p:cNvPr id="430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anose="020B0604020202020204" pitchFamily="34" charset="0"/>
              <a:cs typeface="Arial" panose="020B0604020202020204" pitchFamily="34" charset="0"/>
            </a:endParaRPr>
          </a:p>
        </p:txBody>
      </p:sp>
      <p:sp>
        <p:nvSpPr>
          <p:cNvPr id="43012" name="Slide Number Placeholder 3"/>
          <p:cNvSpPr txBox="1">
            <a:spLocks noGrp="1"/>
          </p:cNvSpPr>
          <p:nvPr/>
        </p:nvSpPr>
        <p:spPr bwMode="auto">
          <a:xfrm>
            <a:off x="3971925" y="8774113"/>
            <a:ext cx="30384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000" b="1">
                <a:solidFill>
                  <a:srgbClr val="5282A6"/>
                </a:solidFill>
                <a:latin typeface="Arial" panose="020B0604020202020204" pitchFamily="34" charset="0"/>
                <a:cs typeface="Arial" panose="020B0604020202020204" pitchFamily="34" charset="0"/>
              </a:defRPr>
            </a:lvl1pPr>
            <a:lvl2pPr marL="742950" indent="-285750" eaLnBrk="0" hangingPunct="0">
              <a:defRPr sz="2000" b="1">
                <a:solidFill>
                  <a:srgbClr val="5282A6"/>
                </a:solidFill>
                <a:latin typeface="Arial" panose="020B0604020202020204" pitchFamily="34" charset="0"/>
                <a:cs typeface="Arial" panose="020B0604020202020204" pitchFamily="34" charset="0"/>
              </a:defRPr>
            </a:lvl2pPr>
            <a:lvl3pPr marL="1143000" indent="-228600" eaLnBrk="0" hangingPunct="0">
              <a:defRPr sz="2000" b="1">
                <a:solidFill>
                  <a:srgbClr val="5282A6"/>
                </a:solidFill>
                <a:latin typeface="Arial" panose="020B0604020202020204" pitchFamily="34" charset="0"/>
                <a:cs typeface="Arial" panose="020B0604020202020204" pitchFamily="34" charset="0"/>
              </a:defRPr>
            </a:lvl3pPr>
            <a:lvl4pPr marL="1600200" indent="-228600" eaLnBrk="0" hangingPunct="0">
              <a:defRPr sz="2000" b="1">
                <a:solidFill>
                  <a:srgbClr val="5282A6"/>
                </a:solidFill>
                <a:latin typeface="Arial" panose="020B0604020202020204" pitchFamily="34" charset="0"/>
                <a:cs typeface="Arial" panose="020B0604020202020204" pitchFamily="34" charset="0"/>
              </a:defRPr>
            </a:lvl4pPr>
            <a:lvl5pPr marL="2057400" indent="-228600" eaLnBrk="0" hangingPunct="0">
              <a:defRPr sz="2000" b="1">
                <a:solidFill>
                  <a:srgbClr val="5282A6"/>
                </a:solidFill>
                <a:latin typeface="Arial" panose="020B0604020202020204" pitchFamily="34" charset="0"/>
                <a:cs typeface="Arial" panose="020B0604020202020204" pitchFamily="34" charset="0"/>
              </a:defRPr>
            </a:lvl5pPr>
            <a:lvl6pPr marL="2514600" indent="-228600" eaLnBrk="0" fontAlgn="base" hangingPunct="0">
              <a:spcBef>
                <a:spcPct val="50000"/>
              </a:spcBef>
              <a:spcAft>
                <a:spcPct val="0"/>
              </a:spcAft>
              <a:defRPr sz="2000" b="1">
                <a:solidFill>
                  <a:srgbClr val="5282A6"/>
                </a:solidFill>
                <a:latin typeface="Arial" panose="020B0604020202020204" pitchFamily="34" charset="0"/>
                <a:cs typeface="Arial" panose="020B0604020202020204" pitchFamily="34" charset="0"/>
              </a:defRPr>
            </a:lvl6pPr>
            <a:lvl7pPr marL="2971800" indent="-228600" eaLnBrk="0" fontAlgn="base" hangingPunct="0">
              <a:spcBef>
                <a:spcPct val="50000"/>
              </a:spcBef>
              <a:spcAft>
                <a:spcPct val="0"/>
              </a:spcAft>
              <a:defRPr sz="2000" b="1">
                <a:solidFill>
                  <a:srgbClr val="5282A6"/>
                </a:solidFill>
                <a:latin typeface="Arial" panose="020B0604020202020204" pitchFamily="34" charset="0"/>
                <a:cs typeface="Arial" panose="020B0604020202020204" pitchFamily="34" charset="0"/>
              </a:defRPr>
            </a:lvl7pPr>
            <a:lvl8pPr marL="3429000" indent="-228600" eaLnBrk="0" fontAlgn="base" hangingPunct="0">
              <a:spcBef>
                <a:spcPct val="50000"/>
              </a:spcBef>
              <a:spcAft>
                <a:spcPct val="0"/>
              </a:spcAft>
              <a:defRPr sz="2000" b="1">
                <a:solidFill>
                  <a:srgbClr val="5282A6"/>
                </a:solidFill>
                <a:latin typeface="Arial" panose="020B0604020202020204" pitchFamily="34" charset="0"/>
                <a:cs typeface="Arial" panose="020B0604020202020204" pitchFamily="34" charset="0"/>
              </a:defRPr>
            </a:lvl8pPr>
            <a:lvl9pPr marL="3886200" indent="-228600" eaLnBrk="0" fontAlgn="base" hangingPunct="0">
              <a:spcBef>
                <a:spcPct val="50000"/>
              </a:spcBef>
              <a:spcAft>
                <a:spcPct val="0"/>
              </a:spcAft>
              <a:defRPr sz="2000" b="1">
                <a:solidFill>
                  <a:srgbClr val="5282A6"/>
                </a:solidFill>
                <a:latin typeface="Arial" panose="020B0604020202020204" pitchFamily="34" charset="0"/>
                <a:cs typeface="Arial" panose="020B0604020202020204" pitchFamily="34" charset="0"/>
              </a:defRPr>
            </a:lvl9pPr>
          </a:lstStyle>
          <a:p>
            <a:pPr algn="r" eaLnBrk="1" hangingPunct="1">
              <a:spcBef>
                <a:spcPct val="0"/>
              </a:spcBef>
            </a:pPr>
            <a:fld id="{CA142B9E-2AEE-4A8C-A2A5-18E500D22766}" type="slidenum">
              <a:rPr lang="en-US" altLang="en-US" sz="1200" b="0">
                <a:solidFill>
                  <a:schemeClr val="tx1"/>
                </a:solidFill>
                <a:latin typeface="Times New Roman" panose="02020603050405020304" pitchFamily="18" charset="0"/>
              </a:rPr>
              <a:pPr algn="r" eaLnBrk="1" hangingPunct="1">
                <a:spcBef>
                  <a:spcPct val="0"/>
                </a:spcBef>
              </a:pPr>
              <a:t>16</a:t>
            </a:fld>
            <a:endParaRPr lang="en-US" altLang="en-US" sz="1200" b="0">
              <a:solidFill>
                <a:schemeClr val="tx1"/>
              </a:solidFill>
              <a:latin typeface="Times New Roman" panose="02020603050405020304" pitchFamily="18" charset="0"/>
            </a:endParaRPr>
          </a:p>
        </p:txBody>
      </p:sp>
    </p:spTree>
    <p:extLst>
      <p:ext uri="{BB962C8B-B14F-4D97-AF65-F5344CB8AC3E}">
        <p14:creationId xmlns:p14="http://schemas.microsoft.com/office/powerpoint/2010/main" val="10880095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a:xfrm>
            <a:off x="1371600" y="1143000"/>
            <a:ext cx="4114800" cy="3086100"/>
          </a:xfrm>
          <a:ln/>
        </p:spPr>
      </p:sp>
      <p:sp>
        <p:nvSpPr>
          <p:cNvPr id="440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anose="020B0604020202020204" pitchFamily="34" charset="0"/>
              <a:cs typeface="Arial" panose="020B0604020202020204" pitchFamily="34" charset="0"/>
            </a:endParaRPr>
          </a:p>
        </p:txBody>
      </p:sp>
      <p:sp>
        <p:nvSpPr>
          <p:cNvPr id="44036" name="Slide Number Placeholder 3"/>
          <p:cNvSpPr txBox="1">
            <a:spLocks noGrp="1"/>
          </p:cNvSpPr>
          <p:nvPr/>
        </p:nvSpPr>
        <p:spPr bwMode="auto">
          <a:xfrm>
            <a:off x="3971925" y="8774113"/>
            <a:ext cx="30384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000" b="1">
                <a:solidFill>
                  <a:srgbClr val="5282A6"/>
                </a:solidFill>
                <a:latin typeface="Arial" panose="020B0604020202020204" pitchFamily="34" charset="0"/>
                <a:cs typeface="Arial" panose="020B0604020202020204" pitchFamily="34" charset="0"/>
              </a:defRPr>
            </a:lvl1pPr>
            <a:lvl2pPr marL="742950" indent="-285750" eaLnBrk="0" hangingPunct="0">
              <a:defRPr sz="2000" b="1">
                <a:solidFill>
                  <a:srgbClr val="5282A6"/>
                </a:solidFill>
                <a:latin typeface="Arial" panose="020B0604020202020204" pitchFamily="34" charset="0"/>
                <a:cs typeface="Arial" panose="020B0604020202020204" pitchFamily="34" charset="0"/>
              </a:defRPr>
            </a:lvl2pPr>
            <a:lvl3pPr marL="1143000" indent="-228600" eaLnBrk="0" hangingPunct="0">
              <a:defRPr sz="2000" b="1">
                <a:solidFill>
                  <a:srgbClr val="5282A6"/>
                </a:solidFill>
                <a:latin typeface="Arial" panose="020B0604020202020204" pitchFamily="34" charset="0"/>
                <a:cs typeface="Arial" panose="020B0604020202020204" pitchFamily="34" charset="0"/>
              </a:defRPr>
            </a:lvl3pPr>
            <a:lvl4pPr marL="1600200" indent="-228600" eaLnBrk="0" hangingPunct="0">
              <a:defRPr sz="2000" b="1">
                <a:solidFill>
                  <a:srgbClr val="5282A6"/>
                </a:solidFill>
                <a:latin typeface="Arial" panose="020B0604020202020204" pitchFamily="34" charset="0"/>
                <a:cs typeface="Arial" panose="020B0604020202020204" pitchFamily="34" charset="0"/>
              </a:defRPr>
            </a:lvl4pPr>
            <a:lvl5pPr marL="2057400" indent="-228600" eaLnBrk="0" hangingPunct="0">
              <a:defRPr sz="2000" b="1">
                <a:solidFill>
                  <a:srgbClr val="5282A6"/>
                </a:solidFill>
                <a:latin typeface="Arial" panose="020B0604020202020204" pitchFamily="34" charset="0"/>
                <a:cs typeface="Arial" panose="020B0604020202020204" pitchFamily="34" charset="0"/>
              </a:defRPr>
            </a:lvl5pPr>
            <a:lvl6pPr marL="2514600" indent="-228600" eaLnBrk="0" fontAlgn="base" hangingPunct="0">
              <a:spcBef>
                <a:spcPct val="50000"/>
              </a:spcBef>
              <a:spcAft>
                <a:spcPct val="0"/>
              </a:spcAft>
              <a:defRPr sz="2000" b="1">
                <a:solidFill>
                  <a:srgbClr val="5282A6"/>
                </a:solidFill>
                <a:latin typeface="Arial" panose="020B0604020202020204" pitchFamily="34" charset="0"/>
                <a:cs typeface="Arial" panose="020B0604020202020204" pitchFamily="34" charset="0"/>
              </a:defRPr>
            </a:lvl6pPr>
            <a:lvl7pPr marL="2971800" indent="-228600" eaLnBrk="0" fontAlgn="base" hangingPunct="0">
              <a:spcBef>
                <a:spcPct val="50000"/>
              </a:spcBef>
              <a:spcAft>
                <a:spcPct val="0"/>
              </a:spcAft>
              <a:defRPr sz="2000" b="1">
                <a:solidFill>
                  <a:srgbClr val="5282A6"/>
                </a:solidFill>
                <a:latin typeface="Arial" panose="020B0604020202020204" pitchFamily="34" charset="0"/>
                <a:cs typeface="Arial" panose="020B0604020202020204" pitchFamily="34" charset="0"/>
              </a:defRPr>
            </a:lvl7pPr>
            <a:lvl8pPr marL="3429000" indent="-228600" eaLnBrk="0" fontAlgn="base" hangingPunct="0">
              <a:spcBef>
                <a:spcPct val="50000"/>
              </a:spcBef>
              <a:spcAft>
                <a:spcPct val="0"/>
              </a:spcAft>
              <a:defRPr sz="2000" b="1">
                <a:solidFill>
                  <a:srgbClr val="5282A6"/>
                </a:solidFill>
                <a:latin typeface="Arial" panose="020B0604020202020204" pitchFamily="34" charset="0"/>
                <a:cs typeface="Arial" panose="020B0604020202020204" pitchFamily="34" charset="0"/>
              </a:defRPr>
            </a:lvl8pPr>
            <a:lvl9pPr marL="3886200" indent="-228600" eaLnBrk="0" fontAlgn="base" hangingPunct="0">
              <a:spcBef>
                <a:spcPct val="50000"/>
              </a:spcBef>
              <a:spcAft>
                <a:spcPct val="0"/>
              </a:spcAft>
              <a:defRPr sz="2000" b="1">
                <a:solidFill>
                  <a:srgbClr val="5282A6"/>
                </a:solidFill>
                <a:latin typeface="Arial" panose="020B0604020202020204" pitchFamily="34" charset="0"/>
                <a:cs typeface="Arial" panose="020B0604020202020204" pitchFamily="34" charset="0"/>
              </a:defRPr>
            </a:lvl9pPr>
          </a:lstStyle>
          <a:p>
            <a:pPr algn="r" eaLnBrk="1" hangingPunct="1">
              <a:spcBef>
                <a:spcPct val="0"/>
              </a:spcBef>
            </a:pPr>
            <a:fld id="{6F15D4A5-CA0B-46E7-99F2-7506BB5EF900}" type="slidenum">
              <a:rPr lang="en-US" altLang="en-US" sz="1200" b="0">
                <a:solidFill>
                  <a:schemeClr val="tx1"/>
                </a:solidFill>
                <a:latin typeface="Times New Roman" panose="02020603050405020304" pitchFamily="18" charset="0"/>
              </a:rPr>
              <a:pPr algn="r" eaLnBrk="1" hangingPunct="1">
                <a:spcBef>
                  <a:spcPct val="0"/>
                </a:spcBef>
              </a:pPr>
              <a:t>17</a:t>
            </a:fld>
            <a:endParaRPr lang="en-US" altLang="en-US" sz="1200" b="0">
              <a:solidFill>
                <a:schemeClr val="tx1"/>
              </a:solidFill>
              <a:latin typeface="Times New Roman" panose="02020603050405020304" pitchFamily="18" charset="0"/>
            </a:endParaRPr>
          </a:p>
        </p:txBody>
      </p:sp>
    </p:spTree>
    <p:extLst>
      <p:ext uri="{BB962C8B-B14F-4D97-AF65-F5344CB8AC3E}">
        <p14:creationId xmlns:p14="http://schemas.microsoft.com/office/powerpoint/2010/main" val="3114299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2" name="Slide Image Placeholder 1"/>
          <p:cNvSpPr>
            <a:spLocks noGrp="1" noRot="1" noChangeAspect="1" noTextEdit="1"/>
          </p:cNvSpPr>
          <p:nvPr>
            <p:ph type="sldImg"/>
          </p:nvPr>
        </p:nvSpPr>
        <p:spPr>
          <a:xfrm>
            <a:off x="1371600" y="1143000"/>
            <a:ext cx="4114800" cy="3086100"/>
          </a:xfrm>
          <a:ln/>
        </p:spPr>
      </p:sp>
      <p:sp>
        <p:nvSpPr>
          <p:cNvPr id="2867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latin typeface="Arial" panose="020B0604020202020204" pitchFamily="34" charset="0"/>
                <a:cs typeface="Arial" panose="020B0604020202020204" pitchFamily="34" charset="0"/>
              </a:rPr>
              <a:t>The </a:t>
            </a:r>
            <a:r>
              <a:rPr lang="en-US" altLang="en-US" dirty="0" err="1" smtClean="0">
                <a:latin typeface="Arial" panose="020B0604020202020204" pitchFamily="34" charset="0"/>
                <a:cs typeface="Arial" panose="020B0604020202020204" pitchFamily="34" charset="0"/>
              </a:rPr>
              <a:t>opportunites</a:t>
            </a:r>
            <a:r>
              <a:rPr lang="en-US" altLang="en-US" dirty="0" smtClean="0">
                <a:latin typeface="Arial" panose="020B0604020202020204" pitchFamily="34" charset="0"/>
                <a:cs typeface="Arial" panose="020B0604020202020204" pitchFamily="34" charset="0"/>
              </a:rPr>
              <a:t> are decreasing because of the way patients are being managed in the ICU. By the time a closure step is required the patients are simply not bloated</a:t>
            </a:r>
            <a:r>
              <a:rPr lang="en-US" altLang="en-US" baseline="0" dirty="0" smtClean="0">
                <a:latin typeface="Arial" panose="020B0604020202020204" pitchFamily="34" charset="0"/>
                <a:cs typeface="Arial" panose="020B0604020202020204" pitchFamily="34" charset="0"/>
              </a:rPr>
              <a:t> with fluid and the 3</a:t>
            </a:r>
            <a:r>
              <a:rPr lang="en-US" altLang="en-US" baseline="30000" dirty="0" smtClean="0">
                <a:latin typeface="Arial" panose="020B0604020202020204" pitchFamily="34" charset="0"/>
                <a:cs typeface="Arial" panose="020B0604020202020204" pitchFamily="34" charset="0"/>
              </a:rPr>
              <a:t>rd</a:t>
            </a:r>
            <a:r>
              <a:rPr lang="en-US" altLang="en-US" baseline="0" dirty="0" smtClean="0">
                <a:latin typeface="Arial" panose="020B0604020202020204" pitchFamily="34" charset="0"/>
                <a:cs typeface="Arial" panose="020B0604020202020204" pitchFamily="34" charset="0"/>
              </a:rPr>
              <a:t> spacing complication is much less because the patients are skinnier because they are drier.</a:t>
            </a:r>
            <a:endParaRPr lang="en-US" altLang="en-US" dirty="0" smtClean="0">
              <a:latin typeface="Arial" panose="020B0604020202020204" pitchFamily="34" charset="0"/>
              <a:cs typeface="Arial" panose="020B0604020202020204" pitchFamily="34" charset="0"/>
            </a:endParaRPr>
          </a:p>
        </p:txBody>
      </p:sp>
      <p:sp>
        <p:nvSpPr>
          <p:cNvPr id="286724" name="Slide Number Placeholder 3"/>
          <p:cNvSpPr txBox="1">
            <a:spLocks noGrp="1"/>
          </p:cNvSpPr>
          <p:nvPr/>
        </p:nvSpPr>
        <p:spPr bwMode="auto">
          <a:xfrm>
            <a:off x="3971925" y="8774113"/>
            <a:ext cx="30384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lgn="r" eaLnBrk="1" hangingPunct="1">
              <a:spcBef>
                <a:spcPct val="0"/>
              </a:spcBef>
            </a:pPr>
            <a:fld id="{3AC98D00-7696-4B7D-84E8-A33C39EAE650}" type="slidenum">
              <a:rPr lang="en-US" altLang="en-US"/>
              <a:pPr algn="r" eaLnBrk="1" hangingPunct="1">
                <a:spcBef>
                  <a:spcPct val="0"/>
                </a:spcBef>
              </a:pPr>
              <a:t>18</a:t>
            </a:fld>
            <a:endParaRPr lang="en-US" altLang="en-US"/>
          </a:p>
        </p:txBody>
      </p:sp>
    </p:spTree>
    <p:extLst>
      <p:ext uri="{BB962C8B-B14F-4D97-AF65-F5344CB8AC3E}">
        <p14:creationId xmlns:p14="http://schemas.microsoft.com/office/powerpoint/2010/main" val="34663037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dirty="0" smtClean="0">
                <a:latin typeface="Times New Roman" panose="02020603050405020304" pitchFamily="18" charset="0"/>
              </a:rPr>
              <a:t>NPWT </a:t>
            </a:r>
            <a:r>
              <a:rPr lang="en-US" altLang="en-US" u="sng" dirty="0" smtClean="0">
                <a:latin typeface="Times New Roman" panose="02020603050405020304" pitchFamily="18" charset="0"/>
              </a:rPr>
              <a:t>must</a:t>
            </a:r>
            <a:r>
              <a:rPr lang="en-US" altLang="en-US" dirty="0" smtClean="0">
                <a:latin typeface="Times New Roman" panose="02020603050405020304" pitchFamily="18" charset="0"/>
              </a:rPr>
              <a:t> be used with ABRA Abdominal Wall Closure, but we do not care who’s system they use.    They are very complimentary.</a:t>
            </a:r>
            <a:endParaRPr lang="en-US" altLang="en-US" i="1" dirty="0" smtClean="0">
              <a:latin typeface="Times New Roman" panose="02020603050405020304" pitchFamily="18" charset="0"/>
            </a:endParaRPr>
          </a:p>
          <a:p>
            <a:endParaRPr lang="en-CA" dirty="0"/>
          </a:p>
        </p:txBody>
      </p:sp>
      <p:sp>
        <p:nvSpPr>
          <p:cNvPr id="4" name="Slide Number Placeholder 3"/>
          <p:cNvSpPr>
            <a:spLocks noGrp="1"/>
          </p:cNvSpPr>
          <p:nvPr>
            <p:ph type="sldNum" sz="quarter" idx="10"/>
          </p:nvPr>
        </p:nvSpPr>
        <p:spPr/>
        <p:txBody>
          <a:bodyPr/>
          <a:lstStyle/>
          <a:p>
            <a:fld id="{23BCC4EA-FBF8-4E22-8086-08CC6760486B}" type="slidenum">
              <a:rPr lang="en-CA" smtClean="0"/>
              <a:pPr/>
              <a:t>21</a:t>
            </a:fld>
            <a:endParaRPr lang="en-CA"/>
          </a:p>
        </p:txBody>
      </p:sp>
    </p:spTree>
    <p:extLst>
      <p:ext uri="{BB962C8B-B14F-4D97-AF65-F5344CB8AC3E}">
        <p14:creationId xmlns:p14="http://schemas.microsoft.com/office/powerpoint/2010/main" val="18466152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CA" dirty="0"/>
          </a:p>
        </p:txBody>
      </p:sp>
      <p:sp>
        <p:nvSpPr>
          <p:cNvPr id="4" name="Slide Number Placeholder 3"/>
          <p:cNvSpPr>
            <a:spLocks noGrp="1"/>
          </p:cNvSpPr>
          <p:nvPr>
            <p:ph type="sldNum" sz="quarter" idx="10"/>
          </p:nvPr>
        </p:nvSpPr>
        <p:spPr/>
        <p:txBody>
          <a:bodyPr/>
          <a:lstStyle/>
          <a:p>
            <a:fld id="{23BCC4EA-FBF8-4E22-8086-08CC6760486B}" type="slidenum">
              <a:rPr lang="en-CA" smtClean="0"/>
              <a:pPr/>
              <a:t>22</a:t>
            </a:fld>
            <a:endParaRPr lang="en-CA"/>
          </a:p>
        </p:txBody>
      </p:sp>
    </p:spTree>
    <p:extLst>
      <p:ext uri="{BB962C8B-B14F-4D97-AF65-F5344CB8AC3E}">
        <p14:creationId xmlns:p14="http://schemas.microsoft.com/office/powerpoint/2010/main" val="6287898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2"/>
          <p:cNvSpPr>
            <a:spLocks noGrp="1" noRot="1" noChangeAspect="1" noChangeArrowheads="1" noTextEdit="1"/>
          </p:cNvSpPr>
          <p:nvPr>
            <p:ph type="sldImg"/>
          </p:nvPr>
        </p:nvSpPr>
        <p:spPr>
          <a:xfrm>
            <a:off x="1195388" y="690563"/>
            <a:ext cx="4619625" cy="3463925"/>
          </a:xfrm>
          <a:ln/>
        </p:spPr>
      </p:sp>
      <p:sp>
        <p:nvSpPr>
          <p:cNvPr id="157699" name="Rectangle 3"/>
          <p:cNvSpPr>
            <a:spLocks noGrp="1" noChangeArrowheads="1"/>
          </p:cNvSpPr>
          <p:nvPr>
            <p:ph type="body" idx="1"/>
          </p:nvPr>
        </p:nvSpPr>
        <p:spPr>
          <a:xfrm>
            <a:off x="935038" y="4387850"/>
            <a:ext cx="5140325" cy="41576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latin typeface="Times New Roman" panose="02020603050405020304" pitchFamily="18" charset="0"/>
              </a:rPr>
              <a:t>Where</a:t>
            </a:r>
            <a:r>
              <a:rPr lang="en-US" altLang="en-US" baseline="0" dirty="0" smtClean="0">
                <a:latin typeface="Times New Roman" panose="02020603050405020304" pitchFamily="18" charset="0"/>
              </a:rPr>
              <a:t> we place the elastomers (5cm lateral to fascia and skin edges) is very important!!</a:t>
            </a:r>
            <a:r>
              <a:rPr lang="en-US" altLang="en-US" dirty="0" smtClean="0">
                <a:latin typeface="Times New Roman" panose="02020603050405020304" pitchFamily="18" charset="0"/>
              </a:rPr>
              <a:t> Both Canadian researchers stated this in their papers. Using ABRA results</a:t>
            </a:r>
            <a:r>
              <a:rPr lang="en-US" altLang="en-US" baseline="0" dirty="0" smtClean="0">
                <a:latin typeface="Times New Roman" panose="02020603050405020304" pitchFamily="18" charset="0"/>
              </a:rPr>
              <a:t> in the fascia being </a:t>
            </a:r>
            <a:r>
              <a:rPr lang="en-US" altLang="en-US" dirty="0" smtClean="0">
                <a:latin typeface="Times New Roman" panose="02020603050405020304" pitchFamily="18" charset="0"/>
              </a:rPr>
              <a:t>undistributed.  Native fascia sutured</a:t>
            </a:r>
            <a:r>
              <a:rPr lang="en-US" altLang="en-US" baseline="0" dirty="0" smtClean="0">
                <a:latin typeface="Times New Roman" panose="02020603050405020304" pitchFamily="18" charset="0"/>
              </a:rPr>
              <a:t> </a:t>
            </a:r>
            <a:r>
              <a:rPr lang="en-US" altLang="en-US" dirty="0" smtClean="0">
                <a:latin typeface="Times New Roman" panose="02020603050405020304" pitchFamily="18" charset="0"/>
              </a:rPr>
              <a:t> results in better &amp;</a:t>
            </a:r>
            <a:r>
              <a:rPr lang="en-US" altLang="en-US" baseline="0" dirty="0" smtClean="0">
                <a:latin typeface="Times New Roman" panose="02020603050405020304" pitchFamily="18" charset="0"/>
              </a:rPr>
              <a:t> stronger union once</a:t>
            </a:r>
            <a:r>
              <a:rPr lang="en-US" altLang="en-US" dirty="0" smtClean="0">
                <a:latin typeface="Times New Roman" panose="02020603050405020304" pitchFamily="18" charset="0"/>
              </a:rPr>
              <a:t> re-approximation is accomplished. This is a better more</a:t>
            </a:r>
            <a:r>
              <a:rPr lang="en-US" altLang="en-US" baseline="0" dirty="0" smtClean="0">
                <a:latin typeface="Times New Roman" panose="02020603050405020304" pitchFamily="18" charset="0"/>
              </a:rPr>
              <a:t> secure closure because of the fascia quality and the low tension on the tissue following dynamic re-approximation. </a:t>
            </a:r>
            <a:endParaRPr lang="en-US" altLang="en-US" dirty="0" smtClean="0">
              <a:latin typeface="Times New Roman" panose="02020603050405020304" pitchFamily="18" charset="0"/>
            </a:endParaRPr>
          </a:p>
        </p:txBody>
      </p:sp>
    </p:spTree>
    <p:extLst>
      <p:ext uri="{BB962C8B-B14F-4D97-AF65-F5344CB8AC3E}">
        <p14:creationId xmlns:p14="http://schemas.microsoft.com/office/powerpoint/2010/main" val="42842435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1890" name="Rectangle 2"/>
          <p:cNvSpPr>
            <a:spLocks noGrp="1" noRot="1" noChangeAspect="1" noChangeArrowheads="1" noTextEdit="1"/>
          </p:cNvSpPr>
          <p:nvPr>
            <p:ph type="sldImg"/>
          </p:nvPr>
        </p:nvSpPr>
        <p:spPr>
          <a:xfrm>
            <a:off x="1371600" y="1143000"/>
            <a:ext cx="4114800" cy="3086100"/>
          </a:xfrm>
          <a:ln/>
        </p:spPr>
      </p:sp>
      <p:sp>
        <p:nvSpPr>
          <p:cNvPr id="42189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latin typeface="Times New Roman" panose="02020603050405020304" pitchFamily="18" charset="0"/>
              </a:rPr>
              <a:t>Trauma cases are easy and most any approach will work well. That was what Dr Ferreira told me when</a:t>
            </a:r>
            <a:r>
              <a:rPr lang="en-US" altLang="en-US" baseline="0" dirty="0" smtClean="0">
                <a:latin typeface="Times New Roman" panose="02020603050405020304" pitchFamily="18" charset="0"/>
              </a:rPr>
              <a:t> I asked him about ABRA. Septic patients is a whole different problem. He has not had success using ABRA on Septic Patients. I sent him two Canadian studies and he will revisit the idea.</a:t>
            </a:r>
            <a:endParaRPr lang="en-US" altLang="en-US" dirty="0" smtClean="0">
              <a:latin typeface="Times New Roman" panose="02020603050405020304" pitchFamily="18" charset="0"/>
            </a:endParaRPr>
          </a:p>
        </p:txBody>
      </p:sp>
    </p:spTree>
    <p:extLst>
      <p:ext uri="{BB962C8B-B14F-4D97-AF65-F5344CB8AC3E}">
        <p14:creationId xmlns:p14="http://schemas.microsoft.com/office/powerpoint/2010/main" val="10105880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2"/>
          <p:cNvSpPr>
            <a:spLocks noGrp="1" noRot="1" noChangeAspect="1" noChangeArrowheads="1" noTextEdit="1"/>
          </p:cNvSpPr>
          <p:nvPr>
            <p:ph type="sldImg"/>
          </p:nvPr>
        </p:nvSpPr>
        <p:spPr>
          <a:xfrm>
            <a:off x="1195388" y="690563"/>
            <a:ext cx="4619625" cy="3463925"/>
          </a:xfrm>
          <a:ln/>
        </p:spPr>
      </p:sp>
      <p:sp>
        <p:nvSpPr>
          <p:cNvPr id="159747" name="Rectangle 3"/>
          <p:cNvSpPr>
            <a:spLocks noGrp="1" noChangeArrowheads="1"/>
          </p:cNvSpPr>
          <p:nvPr>
            <p:ph type="body" idx="1"/>
          </p:nvPr>
        </p:nvSpPr>
        <p:spPr>
          <a:xfrm>
            <a:off x="935038" y="4387850"/>
            <a:ext cx="5140325" cy="41576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Times New Roman" panose="02020603050405020304" pitchFamily="18" charset="0"/>
            </a:endParaRPr>
          </a:p>
        </p:txBody>
      </p:sp>
    </p:spTree>
    <p:extLst>
      <p:ext uri="{BB962C8B-B14F-4D97-AF65-F5344CB8AC3E}">
        <p14:creationId xmlns:p14="http://schemas.microsoft.com/office/powerpoint/2010/main" val="222557711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This has to be done in the OR and daily in the ICU. Keep patients intubated if possible. Royal Columbian paper, surgeons promote</a:t>
            </a:r>
            <a:r>
              <a:rPr lang="en-CA" baseline="0" dirty="0" smtClean="0"/>
              <a:t> this for their ABRA patients. Dr. Casey does not intubate his patients and he does very well also.</a:t>
            </a:r>
            <a:endParaRPr lang="en-CA" dirty="0"/>
          </a:p>
        </p:txBody>
      </p:sp>
      <p:sp>
        <p:nvSpPr>
          <p:cNvPr id="4" name="Slide Number Placeholder 3"/>
          <p:cNvSpPr>
            <a:spLocks noGrp="1"/>
          </p:cNvSpPr>
          <p:nvPr>
            <p:ph type="sldNum" sz="quarter" idx="10"/>
          </p:nvPr>
        </p:nvSpPr>
        <p:spPr/>
        <p:txBody>
          <a:bodyPr/>
          <a:lstStyle/>
          <a:p>
            <a:fld id="{23BCC4EA-FBF8-4E22-8086-08CC6760486B}" type="slidenum">
              <a:rPr lang="en-CA" smtClean="0"/>
              <a:pPr/>
              <a:t>26</a:t>
            </a:fld>
            <a:endParaRPr lang="en-CA"/>
          </a:p>
        </p:txBody>
      </p:sp>
    </p:spTree>
    <p:extLst>
      <p:ext uri="{BB962C8B-B14F-4D97-AF65-F5344CB8AC3E}">
        <p14:creationId xmlns:p14="http://schemas.microsoft.com/office/powerpoint/2010/main" val="210399423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xfrm>
            <a:off x="1371600" y="1143000"/>
            <a:ext cx="4114800" cy="3086100"/>
          </a:xfrm>
          <a:ln/>
        </p:spPr>
      </p:sp>
      <p:sp>
        <p:nvSpPr>
          <p:cNvPr id="501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latin typeface="Arial" panose="020B0604020202020204" pitchFamily="34" charset="0"/>
                <a:cs typeface="Arial" panose="020B0604020202020204" pitchFamily="34" charset="0"/>
              </a:rPr>
              <a:t>IAP – Intra Abdominal Pressure. With Static fascial closure systems, the patient must be brought back to the OR if the Intra Abdominal Pressure becomes too high, but with ABRA fascial tension can be released in 30 seconds at bedside, preventing an additional trip to the OR. Dr Kirkpatrick presented risks to patients with even slightly elevated IAP. More research to come on this topic. We are the only “dynamic” mechanical traction system which will result in “lower</a:t>
            </a:r>
            <a:r>
              <a:rPr lang="en-US" altLang="en-US" baseline="0" dirty="0" smtClean="0">
                <a:latin typeface="Arial" panose="020B0604020202020204" pitchFamily="34" charset="0"/>
                <a:cs typeface="Arial" panose="020B0604020202020204" pitchFamily="34" charset="0"/>
              </a:rPr>
              <a:t> IAP”. Lets see where this takes us.</a:t>
            </a:r>
            <a:endParaRPr lang="en-US" altLang="en-US" dirty="0" smtClean="0">
              <a:latin typeface="Arial" panose="020B0604020202020204" pitchFamily="34" charset="0"/>
              <a:cs typeface="Arial" panose="020B0604020202020204" pitchFamily="34" charset="0"/>
            </a:endParaRPr>
          </a:p>
        </p:txBody>
      </p:sp>
      <p:sp>
        <p:nvSpPr>
          <p:cNvPr id="50180" name="Slide Number Placeholder 3"/>
          <p:cNvSpPr txBox="1">
            <a:spLocks noGrp="1"/>
          </p:cNvSpPr>
          <p:nvPr/>
        </p:nvSpPr>
        <p:spPr bwMode="auto">
          <a:xfrm>
            <a:off x="3971925" y="8774113"/>
            <a:ext cx="30384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000" b="1">
                <a:solidFill>
                  <a:srgbClr val="5282A6"/>
                </a:solidFill>
                <a:latin typeface="Arial" panose="020B0604020202020204" pitchFamily="34" charset="0"/>
                <a:cs typeface="Arial" panose="020B0604020202020204" pitchFamily="34" charset="0"/>
              </a:defRPr>
            </a:lvl1pPr>
            <a:lvl2pPr marL="742950" indent="-285750" eaLnBrk="0" hangingPunct="0">
              <a:defRPr sz="2000" b="1">
                <a:solidFill>
                  <a:srgbClr val="5282A6"/>
                </a:solidFill>
                <a:latin typeface="Arial" panose="020B0604020202020204" pitchFamily="34" charset="0"/>
                <a:cs typeface="Arial" panose="020B0604020202020204" pitchFamily="34" charset="0"/>
              </a:defRPr>
            </a:lvl2pPr>
            <a:lvl3pPr marL="1143000" indent="-228600" eaLnBrk="0" hangingPunct="0">
              <a:defRPr sz="2000" b="1">
                <a:solidFill>
                  <a:srgbClr val="5282A6"/>
                </a:solidFill>
                <a:latin typeface="Arial" panose="020B0604020202020204" pitchFamily="34" charset="0"/>
                <a:cs typeface="Arial" panose="020B0604020202020204" pitchFamily="34" charset="0"/>
              </a:defRPr>
            </a:lvl3pPr>
            <a:lvl4pPr marL="1600200" indent="-228600" eaLnBrk="0" hangingPunct="0">
              <a:defRPr sz="2000" b="1">
                <a:solidFill>
                  <a:srgbClr val="5282A6"/>
                </a:solidFill>
                <a:latin typeface="Arial" panose="020B0604020202020204" pitchFamily="34" charset="0"/>
                <a:cs typeface="Arial" panose="020B0604020202020204" pitchFamily="34" charset="0"/>
              </a:defRPr>
            </a:lvl4pPr>
            <a:lvl5pPr marL="2057400" indent="-228600" eaLnBrk="0" hangingPunct="0">
              <a:defRPr sz="2000" b="1">
                <a:solidFill>
                  <a:srgbClr val="5282A6"/>
                </a:solidFill>
                <a:latin typeface="Arial" panose="020B0604020202020204" pitchFamily="34" charset="0"/>
                <a:cs typeface="Arial" panose="020B0604020202020204" pitchFamily="34" charset="0"/>
              </a:defRPr>
            </a:lvl5pPr>
            <a:lvl6pPr marL="2514600" indent="-228600" eaLnBrk="0" fontAlgn="base" hangingPunct="0">
              <a:spcBef>
                <a:spcPct val="50000"/>
              </a:spcBef>
              <a:spcAft>
                <a:spcPct val="0"/>
              </a:spcAft>
              <a:defRPr sz="2000" b="1">
                <a:solidFill>
                  <a:srgbClr val="5282A6"/>
                </a:solidFill>
                <a:latin typeface="Arial" panose="020B0604020202020204" pitchFamily="34" charset="0"/>
                <a:cs typeface="Arial" panose="020B0604020202020204" pitchFamily="34" charset="0"/>
              </a:defRPr>
            </a:lvl6pPr>
            <a:lvl7pPr marL="2971800" indent="-228600" eaLnBrk="0" fontAlgn="base" hangingPunct="0">
              <a:spcBef>
                <a:spcPct val="50000"/>
              </a:spcBef>
              <a:spcAft>
                <a:spcPct val="0"/>
              </a:spcAft>
              <a:defRPr sz="2000" b="1">
                <a:solidFill>
                  <a:srgbClr val="5282A6"/>
                </a:solidFill>
                <a:latin typeface="Arial" panose="020B0604020202020204" pitchFamily="34" charset="0"/>
                <a:cs typeface="Arial" panose="020B0604020202020204" pitchFamily="34" charset="0"/>
              </a:defRPr>
            </a:lvl7pPr>
            <a:lvl8pPr marL="3429000" indent="-228600" eaLnBrk="0" fontAlgn="base" hangingPunct="0">
              <a:spcBef>
                <a:spcPct val="50000"/>
              </a:spcBef>
              <a:spcAft>
                <a:spcPct val="0"/>
              </a:spcAft>
              <a:defRPr sz="2000" b="1">
                <a:solidFill>
                  <a:srgbClr val="5282A6"/>
                </a:solidFill>
                <a:latin typeface="Arial" panose="020B0604020202020204" pitchFamily="34" charset="0"/>
                <a:cs typeface="Arial" panose="020B0604020202020204" pitchFamily="34" charset="0"/>
              </a:defRPr>
            </a:lvl8pPr>
            <a:lvl9pPr marL="3886200" indent="-228600" eaLnBrk="0" fontAlgn="base" hangingPunct="0">
              <a:spcBef>
                <a:spcPct val="50000"/>
              </a:spcBef>
              <a:spcAft>
                <a:spcPct val="0"/>
              </a:spcAft>
              <a:defRPr sz="2000" b="1">
                <a:solidFill>
                  <a:srgbClr val="5282A6"/>
                </a:solidFill>
                <a:latin typeface="Arial" panose="020B0604020202020204" pitchFamily="34" charset="0"/>
                <a:cs typeface="Arial" panose="020B0604020202020204" pitchFamily="34" charset="0"/>
              </a:defRPr>
            </a:lvl9pPr>
          </a:lstStyle>
          <a:p>
            <a:pPr algn="r" eaLnBrk="1" hangingPunct="1">
              <a:spcBef>
                <a:spcPct val="0"/>
              </a:spcBef>
            </a:pPr>
            <a:fld id="{E00D0EBC-A70A-4055-918D-0A96780FACBF}" type="slidenum">
              <a:rPr lang="en-US" altLang="en-US" sz="1200" b="0">
                <a:solidFill>
                  <a:schemeClr val="tx1"/>
                </a:solidFill>
                <a:latin typeface="Times New Roman" panose="02020603050405020304" pitchFamily="18" charset="0"/>
              </a:rPr>
              <a:pPr algn="r" eaLnBrk="1" hangingPunct="1">
                <a:spcBef>
                  <a:spcPct val="0"/>
                </a:spcBef>
              </a:pPr>
              <a:t>27</a:t>
            </a:fld>
            <a:endParaRPr lang="en-US" altLang="en-US" sz="1200" b="0">
              <a:solidFill>
                <a:schemeClr val="tx1"/>
              </a:solidFill>
              <a:latin typeface="Times New Roman" panose="02020603050405020304" pitchFamily="18" charset="0"/>
            </a:endParaRPr>
          </a:p>
        </p:txBody>
      </p:sp>
    </p:spTree>
    <p:extLst>
      <p:ext uri="{BB962C8B-B14F-4D97-AF65-F5344CB8AC3E}">
        <p14:creationId xmlns:p14="http://schemas.microsoft.com/office/powerpoint/2010/main" val="259681312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xfrm>
            <a:off x="1371600" y="1143000"/>
            <a:ext cx="4114800" cy="3086100"/>
          </a:xfrm>
          <a:ln/>
        </p:spPr>
      </p:sp>
      <p:sp>
        <p:nvSpPr>
          <p:cNvPr id="512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latin typeface="Arial" panose="020B0604020202020204" pitchFamily="34" charset="0"/>
                <a:cs typeface="Arial" panose="020B0604020202020204" pitchFamily="34" charset="0"/>
              </a:rPr>
              <a:t>IAP – Intra Abdominal Pressure. With Static fascial closure systems, the patient must be brought back to the OR if the Intra Abdominal Pressure becomes too high, but with ABRA fascial tension can be released in 30 seconds at bedside, preventing an additional trip to the OR.</a:t>
            </a:r>
          </a:p>
        </p:txBody>
      </p:sp>
      <p:sp>
        <p:nvSpPr>
          <p:cNvPr id="51204" name="Slide Number Placeholder 3"/>
          <p:cNvSpPr txBox="1">
            <a:spLocks noGrp="1"/>
          </p:cNvSpPr>
          <p:nvPr/>
        </p:nvSpPr>
        <p:spPr bwMode="auto">
          <a:xfrm>
            <a:off x="3971925" y="8774113"/>
            <a:ext cx="30384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000" b="1">
                <a:solidFill>
                  <a:srgbClr val="5282A6"/>
                </a:solidFill>
                <a:latin typeface="Arial" panose="020B0604020202020204" pitchFamily="34" charset="0"/>
                <a:cs typeface="Arial" panose="020B0604020202020204" pitchFamily="34" charset="0"/>
              </a:defRPr>
            </a:lvl1pPr>
            <a:lvl2pPr marL="742950" indent="-285750" eaLnBrk="0" hangingPunct="0">
              <a:defRPr sz="2000" b="1">
                <a:solidFill>
                  <a:srgbClr val="5282A6"/>
                </a:solidFill>
                <a:latin typeface="Arial" panose="020B0604020202020204" pitchFamily="34" charset="0"/>
                <a:cs typeface="Arial" panose="020B0604020202020204" pitchFamily="34" charset="0"/>
              </a:defRPr>
            </a:lvl2pPr>
            <a:lvl3pPr marL="1143000" indent="-228600" eaLnBrk="0" hangingPunct="0">
              <a:defRPr sz="2000" b="1">
                <a:solidFill>
                  <a:srgbClr val="5282A6"/>
                </a:solidFill>
                <a:latin typeface="Arial" panose="020B0604020202020204" pitchFamily="34" charset="0"/>
                <a:cs typeface="Arial" panose="020B0604020202020204" pitchFamily="34" charset="0"/>
              </a:defRPr>
            </a:lvl3pPr>
            <a:lvl4pPr marL="1600200" indent="-228600" eaLnBrk="0" hangingPunct="0">
              <a:defRPr sz="2000" b="1">
                <a:solidFill>
                  <a:srgbClr val="5282A6"/>
                </a:solidFill>
                <a:latin typeface="Arial" panose="020B0604020202020204" pitchFamily="34" charset="0"/>
                <a:cs typeface="Arial" panose="020B0604020202020204" pitchFamily="34" charset="0"/>
              </a:defRPr>
            </a:lvl4pPr>
            <a:lvl5pPr marL="2057400" indent="-228600" eaLnBrk="0" hangingPunct="0">
              <a:defRPr sz="2000" b="1">
                <a:solidFill>
                  <a:srgbClr val="5282A6"/>
                </a:solidFill>
                <a:latin typeface="Arial" panose="020B0604020202020204" pitchFamily="34" charset="0"/>
                <a:cs typeface="Arial" panose="020B0604020202020204" pitchFamily="34" charset="0"/>
              </a:defRPr>
            </a:lvl5pPr>
            <a:lvl6pPr marL="2514600" indent="-228600" eaLnBrk="0" fontAlgn="base" hangingPunct="0">
              <a:spcBef>
                <a:spcPct val="50000"/>
              </a:spcBef>
              <a:spcAft>
                <a:spcPct val="0"/>
              </a:spcAft>
              <a:defRPr sz="2000" b="1">
                <a:solidFill>
                  <a:srgbClr val="5282A6"/>
                </a:solidFill>
                <a:latin typeface="Arial" panose="020B0604020202020204" pitchFamily="34" charset="0"/>
                <a:cs typeface="Arial" panose="020B0604020202020204" pitchFamily="34" charset="0"/>
              </a:defRPr>
            </a:lvl6pPr>
            <a:lvl7pPr marL="2971800" indent="-228600" eaLnBrk="0" fontAlgn="base" hangingPunct="0">
              <a:spcBef>
                <a:spcPct val="50000"/>
              </a:spcBef>
              <a:spcAft>
                <a:spcPct val="0"/>
              </a:spcAft>
              <a:defRPr sz="2000" b="1">
                <a:solidFill>
                  <a:srgbClr val="5282A6"/>
                </a:solidFill>
                <a:latin typeface="Arial" panose="020B0604020202020204" pitchFamily="34" charset="0"/>
                <a:cs typeface="Arial" panose="020B0604020202020204" pitchFamily="34" charset="0"/>
              </a:defRPr>
            </a:lvl7pPr>
            <a:lvl8pPr marL="3429000" indent="-228600" eaLnBrk="0" fontAlgn="base" hangingPunct="0">
              <a:spcBef>
                <a:spcPct val="50000"/>
              </a:spcBef>
              <a:spcAft>
                <a:spcPct val="0"/>
              </a:spcAft>
              <a:defRPr sz="2000" b="1">
                <a:solidFill>
                  <a:srgbClr val="5282A6"/>
                </a:solidFill>
                <a:latin typeface="Arial" panose="020B0604020202020204" pitchFamily="34" charset="0"/>
                <a:cs typeface="Arial" panose="020B0604020202020204" pitchFamily="34" charset="0"/>
              </a:defRPr>
            </a:lvl8pPr>
            <a:lvl9pPr marL="3886200" indent="-228600" eaLnBrk="0" fontAlgn="base" hangingPunct="0">
              <a:spcBef>
                <a:spcPct val="50000"/>
              </a:spcBef>
              <a:spcAft>
                <a:spcPct val="0"/>
              </a:spcAft>
              <a:defRPr sz="2000" b="1">
                <a:solidFill>
                  <a:srgbClr val="5282A6"/>
                </a:solidFill>
                <a:latin typeface="Arial" panose="020B0604020202020204" pitchFamily="34" charset="0"/>
                <a:cs typeface="Arial" panose="020B0604020202020204" pitchFamily="34" charset="0"/>
              </a:defRPr>
            </a:lvl9pPr>
          </a:lstStyle>
          <a:p>
            <a:pPr algn="r" eaLnBrk="1" hangingPunct="1">
              <a:spcBef>
                <a:spcPct val="0"/>
              </a:spcBef>
            </a:pPr>
            <a:fld id="{1FD4C1C2-7B15-4C23-983D-4D70DD10AA5E}" type="slidenum">
              <a:rPr lang="en-US" altLang="en-US" sz="1200" b="0">
                <a:solidFill>
                  <a:schemeClr val="tx1"/>
                </a:solidFill>
                <a:latin typeface="Times New Roman" panose="02020603050405020304" pitchFamily="18" charset="0"/>
              </a:rPr>
              <a:pPr algn="r" eaLnBrk="1" hangingPunct="1">
                <a:spcBef>
                  <a:spcPct val="0"/>
                </a:spcBef>
              </a:pPr>
              <a:t>28</a:t>
            </a:fld>
            <a:endParaRPr lang="en-US" altLang="en-US" sz="1200" b="0">
              <a:solidFill>
                <a:schemeClr val="tx1"/>
              </a:solidFill>
              <a:latin typeface="Times New Roman" panose="02020603050405020304" pitchFamily="18" charset="0"/>
            </a:endParaRPr>
          </a:p>
        </p:txBody>
      </p:sp>
    </p:spTree>
    <p:extLst>
      <p:ext uri="{BB962C8B-B14F-4D97-AF65-F5344CB8AC3E}">
        <p14:creationId xmlns:p14="http://schemas.microsoft.com/office/powerpoint/2010/main" val="160758346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0C4E242D-E3FF-4FB8-8B72-1903D725B09B}" type="slidenum">
              <a:rPr lang="en-US" altLang="en-US" smtClean="0">
                <a:solidFill>
                  <a:srgbClr val="000000"/>
                </a:solidFill>
                <a:latin typeface="Arial" panose="020B0604020202020204" pitchFamily="34" charset="0"/>
              </a:rPr>
              <a:pPr>
                <a:spcBef>
                  <a:spcPct val="0"/>
                </a:spcBef>
              </a:pPr>
              <a:t>33</a:t>
            </a:fld>
            <a:endParaRPr lang="en-US" altLang="en-US" smtClean="0">
              <a:solidFill>
                <a:srgbClr val="000000"/>
              </a:solidFill>
              <a:latin typeface="Arial" panose="020B0604020202020204" pitchFamily="34" charset="0"/>
            </a:endParaRPr>
          </a:p>
        </p:txBody>
      </p:sp>
      <p:sp>
        <p:nvSpPr>
          <p:cNvPr id="185347" name="Rectangle 2"/>
          <p:cNvSpPr>
            <a:spLocks noGrp="1" noRot="1" noChangeAspect="1" noChangeArrowheads="1" noTextEdit="1"/>
          </p:cNvSpPr>
          <p:nvPr>
            <p:ph type="sldImg"/>
          </p:nvPr>
        </p:nvSpPr>
        <p:spPr>
          <a:xfrm>
            <a:off x="1371600" y="1143000"/>
            <a:ext cx="4114800" cy="3086100"/>
          </a:xfrm>
          <a:ln/>
        </p:spPr>
      </p:sp>
      <p:sp>
        <p:nvSpPr>
          <p:cNvPr id="1853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26802016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Slide Image Placeholder 1"/>
          <p:cNvSpPr>
            <a:spLocks noGrp="1" noRot="1" noChangeAspect="1" noTextEdit="1"/>
          </p:cNvSpPr>
          <p:nvPr>
            <p:ph type="sldImg"/>
          </p:nvPr>
        </p:nvSpPr>
        <p:spPr>
          <a:xfrm>
            <a:off x="1371600" y="1143000"/>
            <a:ext cx="4114800" cy="3086100"/>
          </a:xfrm>
          <a:ln/>
        </p:spPr>
      </p:sp>
      <p:sp>
        <p:nvSpPr>
          <p:cNvPr id="1812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200" kern="1200" dirty="0" smtClean="0">
                <a:solidFill>
                  <a:schemeClr val="tx1"/>
                </a:solidFill>
                <a:effectLst/>
                <a:latin typeface="+mn-lt"/>
                <a:ea typeface="+mn-ea"/>
                <a:cs typeface="+mn-cs"/>
              </a:rPr>
              <a:t>Calcium ions are an intracellular signaling molecule for muscle contraction and when</a:t>
            </a:r>
            <a:r>
              <a:rPr lang="en-CA" sz="1200" kern="1200" baseline="0" dirty="0" smtClean="0">
                <a:solidFill>
                  <a:schemeClr val="tx1"/>
                </a:solidFill>
                <a:effectLst/>
                <a:latin typeface="+mn-lt"/>
                <a:ea typeface="+mn-ea"/>
                <a:cs typeface="+mn-cs"/>
              </a:rPr>
              <a:t> the calcium is pumped out of the muscle fibers the muscle relaxes.</a:t>
            </a:r>
          </a:p>
          <a:p>
            <a:pPr marL="0" marR="0" indent="0" algn="l" defTabSz="914400" rtl="0" eaLnBrk="1" fontAlgn="auto" latinLnBrk="0" hangingPunct="1">
              <a:lnSpc>
                <a:spcPct val="100000"/>
              </a:lnSpc>
              <a:spcBef>
                <a:spcPts val="0"/>
              </a:spcBef>
              <a:spcAft>
                <a:spcPts val="0"/>
              </a:spcAft>
              <a:buClrTx/>
              <a:buSzTx/>
              <a:buFontTx/>
              <a:buNone/>
              <a:tabLst/>
              <a:defRPr/>
            </a:pPr>
            <a:endParaRPr lang="en-CA" sz="1200" kern="1200" baseline="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CA" sz="1200" kern="1200" dirty="0" smtClean="0">
                <a:solidFill>
                  <a:schemeClr val="tx1"/>
                </a:solidFill>
                <a:effectLst/>
                <a:latin typeface="+mn-lt"/>
                <a:ea typeface="+mn-ea"/>
                <a:cs typeface="+mn-cs"/>
              </a:rPr>
              <a:t> A neural synapse induces an action potential in a muscle fiber that, in turn, results in calcium ions to be released into the muscle cell from the sarcoplasmic reticulum when calcium channels open. This is the start of the course to move a voluntary muscle. (Muscle</a:t>
            </a:r>
            <a:r>
              <a:rPr lang="en-CA" sz="1200" kern="1200" baseline="0" dirty="0" smtClean="0">
                <a:solidFill>
                  <a:schemeClr val="tx1"/>
                </a:solidFill>
                <a:effectLst/>
                <a:latin typeface="+mn-lt"/>
                <a:ea typeface="+mn-ea"/>
                <a:cs typeface="+mn-cs"/>
              </a:rPr>
              <a:t> contraction occurs)</a:t>
            </a:r>
            <a:endParaRPr lang="en-CA"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CA"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CA" sz="1200" kern="1200" dirty="0" smtClean="0">
                <a:solidFill>
                  <a:schemeClr val="tx1"/>
                </a:solidFill>
                <a:effectLst/>
                <a:latin typeface="+mn-lt"/>
                <a:ea typeface="+mn-ea"/>
                <a:cs typeface="+mn-cs"/>
              </a:rPr>
              <a:t>From Dr. Mike Casey, The role of calcium is correct with binding to the troponin.  Troponin in the presence of calcium opens up to allow the actin and myosin to interact which are the fibers that contract a muscle. When there is a prolonged force applied to the fibers (</a:t>
            </a:r>
            <a:r>
              <a:rPr lang="en-CA" sz="1200" u="sng" kern="1200" dirty="0" smtClean="0">
                <a:solidFill>
                  <a:schemeClr val="tx1"/>
                </a:solidFill>
                <a:effectLst/>
                <a:latin typeface="+mn-lt"/>
                <a:ea typeface="+mn-ea"/>
                <a:cs typeface="+mn-cs"/>
              </a:rPr>
              <a:t>like an open abdomen that is retracting due to viscoelastic fibers</a:t>
            </a:r>
            <a:r>
              <a:rPr lang="en-CA" sz="1200" kern="1200" dirty="0" smtClean="0">
                <a:solidFill>
                  <a:schemeClr val="tx1"/>
                </a:solidFill>
                <a:effectLst/>
                <a:latin typeface="+mn-lt"/>
                <a:ea typeface="+mn-ea"/>
                <a:cs typeface="+mn-cs"/>
              </a:rPr>
              <a:t>) the calcium is not completely pumped back to the sarcoplasmic reticulum and the fibers are more difficult to stretch back to the original start point. (</a:t>
            </a:r>
            <a:r>
              <a:rPr lang="en-CA" sz="1200" kern="1200" baseline="0" dirty="0" smtClean="0">
                <a:solidFill>
                  <a:schemeClr val="tx1"/>
                </a:solidFill>
                <a:effectLst/>
                <a:latin typeface="+mn-lt"/>
                <a:ea typeface="+mn-ea"/>
                <a:cs typeface="+mn-cs"/>
              </a:rPr>
              <a:t> Because the muscle is in a constant state of contract as the presence of calcium will not allow the muscle to return to a relaxed state. </a:t>
            </a:r>
            <a:r>
              <a:rPr lang="en-CA" sz="1200" kern="1200" dirty="0" smtClean="0">
                <a:solidFill>
                  <a:schemeClr val="tx1"/>
                </a:solidFill>
                <a:effectLst/>
                <a:latin typeface="+mn-lt"/>
                <a:ea typeface="+mn-ea"/>
                <a:cs typeface="+mn-cs"/>
              </a:rPr>
              <a:t>The longer one waits to apply the ABRA device the slower the wound may close, however I don't believe there is a point where the device will not work if the wound is open too long.  It will just take a little bit longer.</a:t>
            </a:r>
            <a:endParaRPr lang="en-US" altLang="en-US" dirty="0" smtClean="0">
              <a:latin typeface="Times New Roman" panose="02020603050405020304" pitchFamily="18" charset="0"/>
            </a:endParaRPr>
          </a:p>
        </p:txBody>
      </p:sp>
      <p:sp>
        <p:nvSpPr>
          <p:cNvPr id="181252" name="Slide Number Placeholder 3"/>
          <p:cNvSpPr txBox="1">
            <a:spLocks noGrp="1"/>
          </p:cNvSpPr>
          <p:nvPr/>
        </p:nvSpPr>
        <p:spPr bwMode="auto">
          <a:xfrm>
            <a:off x="3971925" y="8774113"/>
            <a:ext cx="30384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lgn="r" eaLnBrk="1" hangingPunct="1">
              <a:spcBef>
                <a:spcPct val="0"/>
              </a:spcBef>
            </a:pPr>
            <a:fld id="{0B32DFD9-A2EA-4799-941B-082E752D1889}" type="slidenum">
              <a:rPr lang="en-US" altLang="en-US"/>
              <a:pPr algn="r" eaLnBrk="1" hangingPunct="1">
                <a:spcBef>
                  <a:spcPct val="0"/>
                </a:spcBef>
              </a:pPr>
              <a:t>5</a:t>
            </a:fld>
            <a:endParaRPr lang="en-US" altLang="en-US"/>
          </a:p>
        </p:txBody>
      </p:sp>
    </p:spTree>
    <p:extLst>
      <p:ext uri="{BB962C8B-B14F-4D97-AF65-F5344CB8AC3E}">
        <p14:creationId xmlns:p14="http://schemas.microsoft.com/office/powerpoint/2010/main" val="33857167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Slide Image Placeholder 1"/>
          <p:cNvSpPr>
            <a:spLocks noGrp="1" noRot="1" noChangeAspect="1" noTextEdit="1"/>
          </p:cNvSpPr>
          <p:nvPr>
            <p:ph type="sldImg"/>
          </p:nvPr>
        </p:nvSpPr>
        <p:spPr>
          <a:xfrm>
            <a:off x="1371600" y="1143000"/>
            <a:ext cx="4114800" cy="3086100"/>
          </a:xfrm>
          <a:ln/>
        </p:spPr>
      </p:sp>
      <p:sp>
        <p:nvSpPr>
          <p:cNvPr id="1832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latin typeface="Times New Roman" panose="02020603050405020304" pitchFamily="18" charset="0"/>
              </a:rPr>
              <a:t>Place ABRA on as early as possible to correct this Calcium return problem and get the muscle fiber physiology working normal and closure will be much more rapid.</a:t>
            </a:r>
          </a:p>
        </p:txBody>
      </p:sp>
      <p:sp>
        <p:nvSpPr>
          <p:cNvPr id="183300" name="Slide Number Placeholder 3"/>
          <p:cNvSpPr txBox="1">
            <a:spLocks noGrp="1"/>
          </p:cNvSpPr>
          <p:nvPr/>
        </p:nvSpPr>
        <p:spPr bwMode="auto">
          <a:xfrm>
            <a:off x="3971925" y="8774113"/>
            <a:ext cx="30384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lgn="r" eaLnBrk="1" hangingPunct="1">
              <a:spcBef>
                <a:spcPct val="0"/>
              </a:spcBef>
            </a:pPr>
            <a:fld id="{BA24FFFC-EEF0-4797-B32C-BDC7469C2075}" type="slidenum">
              <a:rPr lang="en-US" altLang="en-US"/>
              <a:pPr algn="r" eaLnBrk="1" hangingPunct="1">
                <a:spcBef>
                  <a:spcPct val="0"/>
                </a:spcBef>
              </a:pPr>
              <a:t>6</a:t>
            </a:fld>
            <a:endParaRPr lang="en-US" altLang="en-US"/>
          </a:p>
        </p:txBody>
      </p:sp>
    </p:spTree>
    <p:extLst>
      <p:ext uri="{BB962C8B-B14F-4D97-AF65-F5344CB8AC3E}">
        <p14:creationId xmlns:p14="http://schemas.microsoft.com/office/powerpoint/2010/main" val="1715833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This is step we have to sell effectively as it really does separate use from the herd because we are dynamic.</a:t>
            </a:r>
            <a:endParaRPr lang="en-CA" dirty="0"/>
          </a:p>
        </p:txBody>
      </p:sp>
      <p:sp>
        <p:nvSpPr>
          <p:cNvPr id="4" name="Slide Number Placeholder 3"/>
          <p:cNvSpPr>
            <a:spLocks noGrp="1"/>
          </p:cNvSpPr>
          <p:nvPr>
            <p:ph type="sldNum" sz="quarter" idx="10"/>
          </p:nvPr>
        </p:nvSpPr>
        <p:spPr/>
        <p:txBody>
          <a:bodyPr/>
          <a:lstStyle/>
          <a:p>
            <a:fld id="{23BCC4EA-FBF8-4E22-8086-08CC6760486B}" type="slidenum">
              <a:rPr lang="en-CA" smtClean="0"/>
              <a:pPr/>
              <a:t>7</a:t>
            </a:fld>
            <a:endParaRPr lang="en-CA"/>
          </a:p>
        </p:txBody>
      </p:sp>
    </p:spTree>
    <p:extLst>
      <p:ext uri="{BB962C8B-B14F-4D97-AF65-F5344CB8AC3E}">
        <p14:creationId xmlns:p14="http://schemas.microsoft.com/office/powerpoint/2010/main" val="10004999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Slide Image Placeholder 1"/>
          <p:cNvSpPr>
            <a:spLocks noGrp="1" noRot="1" noChangeAspect="1" noTextEdit="1"/>
          </p:cNvSpPr>
          <p:nvPr>
            <p:ph type="sldImg"/>
          </p:nvPr>
        </p:nvSpPr>
        <p:spPr>
          <a:xfrm>
            <a:off x="1371600" y="1143000"/>
            <a:ext cx="4114800" cy="3086100"/>
          </a:xfrm>
          <a:ln/>
        </p:spPr>
      </p:sp>
      <p:sp>
        <p:nvSpPr>
          <p:cNvPr id="1853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smtClean="0">
              <a:latin typeface="Times New Roman" panose="02020603050405020304" pitchFamily="18" charset="0"/>
            </a:endParaRPr>
          </a:p>
        </p:txBody>
      </p:sp>
      <p:sp>
        <p:nvSpPr>
          <p:cNvPr id="185348" name="Slide Number Placeholder 3"/>
          <p:cNvSpPr txBox="1">
            <a:spLocks noGrp="1"/>
          </p:cNvSpPr>
          <p:nvPr/>
        </p:nvSpPr>
        <p:spPr bwMode="auto">
          <a:xfrm>
            <a:off x="3971925" y="8774113"/>
            <a:ext cx="30384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lgn="r" eaLnBrk="1" hangingPunct="1">
              <a:spcBef>
                <a:spcPct val="0"/>
              </a:spcBef>
            </a:pPr>
            <a:fld id="{EAD96E50-12A2-47DC-AE86-106A00C8756D}" type="slidenum">
              <a:rPr lang="en-US" altLang="en-US"/>
              <a:pPr algn="r" eaLnBrk="1" hangingPunct="1">
                <a:spcBef>
                  <a:spcPct val="0"/>
                </a:spcBef>
              </a:pPr>
              <a:t>8</a:t>
            </a:fld>
            <a:endParaRPr lang="en-US" altLang="en-US"/>
          </a:p>
        </p:txBody>
      </p:sp>
    </p:spTree>
    <p:extLst>
      <p:ext uri="{BB962C8B-B14F-4D97-AF65-F5344CB8AC3E}">
        <p14:creationId xmlns:p14="http://schemas.microsoft.com/office/powerpoint/2010/main" val="8075254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Slide Image Placeholder 1"/>
          <p:cNvSpPr>
            <a:spLocks noGrp="1" noRot="1" noChangeAspect="1" noTextEdit="1"/>
          </p:cNvSpPr>
          <p:nvPr>
            <p:ph type="sldImg"/>
          </p:nvPr>
        </p:nvSpPr>
        <p:spPr>
          <a:xfrm>
            <a:off x="1371600" y="1143000"/>
            <a:ext cx="4114800" cy="3086100"/>
          </a:xfrm>
          <a:ln/>
        </p:spPr>
      </p:sp>
      <p:sp>
        <p:nvSpPr>
          <p:cNvPr id="1873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latin typeface="Times New Roman" panose="02020603050405020304" pitchFamily="18" charset="0"/>
              </a:rPr>
              <a:t>Why does “Dynamic</a:t>
            </a:r>
            <a:r>
              <a:rPr lang="en-US" altLang="en-US" baseline="0" dirty="0" smtClean="0">
                <a:latin typeface="Times New Roman" panose="02020603050405020304" pitchFamily="18" charset="0"/>
              </a:rPr>
              <a:t> Apposition Tension” close the abdominal wall muscles so quickly? Dynamic tension applied to the wound allows the return of calcium back to its reservoir and the muscle can relax. When calcium remains in the muscle fibers, these muscles are constantly contracted because of the “chronic” presence of residual calcium and very difficult to return to normal approximation. </a:t>
            </a:r>
          </a:p>
          <a:p>
            <a:endParaRPr lang="en-US" altLang="en-US" dirty="0" smtClean="0">
              <a:latin typeface="Times New Roman" panose="02020603050405020304" pitchFamily="18" charset="0"/>
            </a:endParaRPr>
          </a:p>
        </p:txBody>
      </p:sp>
      <p:sp>
        <p:nvSpPr>
          <p:cNvPr id="187396" name="Slide Number Placeholder 3"/>
          <p:cNvSpPr txBox="1">
            <a:spLocks noGrp="1"/>
          </p:cNvSpPr>
          <p:nvPr/>
        </p:nvSpPr>
        <p:spPr bwMode="auto">
          <a:xfrm>
            <a:off x="3971925" y="8774113"/>
            <a:ext cx="30384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lgn="r" eaLnBrk="1" hangingPunct="1">
              <a:spcBef>
                <a:spcPct val="0"/>
              </a:spcBef>
            </a:pPr>
            <a:fld id="{E678FF6B-66C3-47CC-AC03-C2DFE49B9285}" type="slidenum">
              <a:rPr lang="en-US" altLang="en-US"/>
              <a:pPr algn="r" eaLnBrk="1" hangingPunct="1">
                <a:spcBef>
                  <a:spcPct val="0"/>
                </a:spcBef>
              </a:pPr>
              <a:t>9</a:t>
            </a:fld>
            <a:endParaRPr lang="en-US" altLang="en-US"/>
          </a:p>
        </p:txBody>
      </p:sp>
    </p:spTree>
    <p:extLst>
      <p:ext uri="{BB962C8B-B14F-4D97-AF65-F5344CB8AC3E}">
        <p14:creationId xmlns:p14="http://schemas.microsoft.com/office/powerpoint/2010/main" val="31177495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Slide Image Placeholder 1"/>
          <p:cNvSpPr>
            <a:spLocks noGrp="1" noRot="1" noChangeAspect="1" noTextEdit="1"/>
          </p:cNvSpPr>
          <p:nvPr>
            <p:ph type="sldImg"/>
          </p:nvPr>
        </p:nvSpPr>
        <p:spPr>
          <a:xfrm>
            <a:off x="1371600" y="1143000"/>
            <a:ext cx="4114800" cy="3086100"/>
          </a:xfrm>
          <a:ln/>
        </p:spPr>
      </p:sp>
      <p:sp>
        <p:nvSpPr>
          <p:cNvPr id="1894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latin typeface="Times New Roman" panose="02020603050405020304" pitchFamily="18" charset="0"/>
              </a:rPr>
              <a:t>ABRA applies dynamic therapeutic</a:t>
            </a:r>
            <a:r>
              <a:rPr lang="en-US" altLang="en-US" baseline="0" dirty="0" smtClean="0">
                <a:latin typeface="Times New Roman" panose="02020603050405020304" pitchFamily="18" charset="0"/>
              </a:rPr>
              <a:t> tension to the muscle fibers correctly the calcium pump malfunction and rapidly returns retracted muscles back to midline approximation. Dr Casey explains that this can only occur with Dynamic tension and that static traction will not correct this inter muscle malfunction and it is the physiological reason why ABRA works so fast!!</a:t>
            </a:r>
            <a:endParaRPr lang="en-US" altLang="en-US" dirty="0" smtClean="0">
              <a:latin typeface="Times New Roman" panose="02020603050405020304" pitchFamily="18" charset="0"/>
            </a:endParaRPr>
          </a:p>
        </p:txBody>
      </p:sp>
      <p:sp>
        <p:nvSpPr>
          <p:cNvPr id="189444" name="Slide Number Placeholder 3"/>
          <p:cNvSpPr txBox="1">
            <a:spLocks noGrp="1"/>
          </p:cNvSpPr>
          <p:nvPr/>
        </p:nvSpPr>
        <p:spPr bwMode="auto">
          <a:xfrm>
            <a:off x="3971925" y="8774113"/>
            <a:ext cx="30384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lgn="r" eaLnBrk="1" hangingPunct="1">
              <a:spcBef>
                <a:spcPct val="0"/>
              </a:spcBef>
            </a:pPr>
            <a:fld id="{B21257A0-CB5F-4AE4-8ED5-4A017435E662}" type="slidenum">
              <a:rPr lang="en-US" altLang="en-US"/>
              <a:pPr algn="r" eaLnBrk="1" hangingPunct="1">
                <a:spcBef>
                  <a:spcPct val="0"/>
                </a:spcBef>
              </a:pPr>
              <a:t>10</a:t>
            </a:fld>
            <a:endParaRPr lang="en-US" altLang="en-US"/>
          </a:p>
        </p:txBody>
      </p:sp>
    </p:spTree>
    <p:extLst>
      <p:ext uri="{BB962C8B-B14F-4D97-AF65-F5344CB8AC3E}">
        <p14:creationId xmlns:p14="http://schemas.microsoft.com/office/powerpoint/2010/main" val="5612709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The muscle movement</a:t>
            </a:r>
            <a:r>
              <a:rPr lang="en-CA" baseline="0" dirty="0" smtClean="0"/>
              <a:t> will continue as long as there is calcium present which opens up the receptor sites for the muscle to stay retracted.</a:t>
            </a:r>
            <a:endParaRPr lang="en-CA" dirty="0"/>
          </a:p>
        </p:txBody>
      </p:sp>
      <p:sp>
        <p:nvSpPr>
          <p:cNvPr id="4" name="Slide Number Placeholder 3"/>
          <p:cNvSpPr>
            <a:spLocks noGrp="1"/>
          </p:cNvSpPr>
          <p:nvPr>
            <p:ph type="sldNum" sz="quarter" idx="10"/>
          </p:nvPr>
        </p:nvSpPr>
        <p:spPr/>
        <p:txBody>
          <a:bodyPr/>
          <a:lstStyle/>
          <a:p>
            <a:fld id="{23BCC4EA-FBF8-4E22-8086-08CC6760486B}" type="slidenum">
              <a:rPr lang="en-CA" smtClean="0"/>
              <a:pPr/>
              <a:t>11</a:t>
            </a:fld>
            <a:endParaRPr lang="en-CA"/>
          </a:p>
        </p:txBody>
      </p:sp>
    </p:spTree>
    <p:extLst>
      <p:ext uri="{BB962C8B-B14F-4D97-AF65-F5344CB8AC3E}">
        <p14:creationId xmlns:p14="http://schemas.microsoft.com/office/powerpoint/2010/main" val="5229771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 Id="rId3" Type="http://schemas.openxmlformats.org/officeDocument/2006/relationships/image" Target="../media/image3.jpe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 Id="rId3" Type="http://schemas.openxmlformats.org/officeDocument/2006/relationships/image" Target="../media/image3.jpe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 Id="rId3" Type="http://schemas.openxmlformats.org/officeDocument/2006/relationships/image" Target="../media/image3.jpe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 Id="rId3" Type="http://schemas.openxmlformats.org/officeDocument/2006/relationships/image" Target="../media/image3.jpe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 Id="rId3" Type="http://schemas.openxmlformats.org/officeDocument/2006/relationships/image" Target="../media/image3.jpe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 Id="rId3" Type="http://schemas.openxmlformats.org/officeDocument/2006/relationships/image" Target="../media/image3.jpe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 Id="rId3" Type="http://schemas.openxmlformats.org/officeDocument/2006/relationships/image" Target="../media/image3.jpe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 Id="rId3" Type="http://schemas.openxmlformats.org/officeDocument/2006/relationships/image" Target="../media/image3.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 Id="rId3" Type="http://schemas.openxmlformats.org/officeDocument/2006/relationships/image" Target="../media/image3.jpe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 Id="rId3" Type="http://schemas.openxmlformats.org/officeDocument/2006/relationships/image" Target="../media/image3.jpe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 Id="rId3" Type="http://schemas.openxmlformats.org/officeDocument/2006/relationships/image" Target="../media/image3.jpe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 Id="rId3" Type="http://schemas.openxmlformats.org/officeDocument/2006/relationships/image" Target="../media/image3.jpe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 Id="rId3" Type="http://schemas.openxmlformats.org/officeDocument/2006/relationships/image" Target="../media/image3.jpe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 Id="rId3" Type="http://schemas.openxmlformats.org/officeDocument/2006/relationships/image" Target="../media/image3.jpe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 Id="rId3" Type="http://schemas.openxmlformats.org/officeDocument/2006/relationships/image" Target="../media/image3.jpe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 Id="rId3" Type="http://schemas.openxmlformats.org/officeDocument/2006/relationships/image" Target="../media/image3.jpe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 Id="rId3" Type="http://schemas.openxmlformats.org/officeDocument/2006/relationships/image" Target="../media/image3.jpe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 Id="rId3" Type="http://schemas.openxmlformats.org/officeDocument/2006/relationships/image" Target="../media/image3.jpe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 Id="rId3" Type="http://schemas.openxmlformats.org/officeDocument/2006/relationships/image" Target="../media/image3.jpe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 Id="rId3" Type="http://schemas.openxmlformats.org/officeDocument/2006/relationships/image" Target="../media/image3.jpe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 Id="rId3" Type="http://schemas.openxmlformats.org/officeDocument/2006/relationships/image" Target="../media/image3.jpe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 Id="rId3" Type="http://schemas.openxmlformats.org/officeDocument/2006/relationships/image" Target="../media/image3.jpe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 Id="rId3" Type="http://schemas.openxmlformats.org/officeDocument/2006/relationships/image" Target="../media/image3.jpe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 Id="rId3" Type="http://schemas.openxmlformats.org/officeDocument/2006/relationships/image" Target="../media/image3.jpe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 Id="rId3" Type="http://schemas.openxmlformats.org/officeDocument/2006/relationships/image" Target="../media/image3.jpe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 Id="rId3" Type="http://schemas.openxmlformats.org/officeDocument/2006/relationships/image" Target="../media/image3.jpeg"/></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 Id="rId3" Type="http://schemas.openxmlformats.org/officeDocument/2006/relationships/image" Target="../media/image3.jpeg"/></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 Id="rId3" Type="http://schemas.openxmlformats.org/officeDocument/2006/relationships/image" Target="../media/image3.jpe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CA"/>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CA"/>
          </a:p>
        </p:txBody>
      </p:sp>
      <p:sp>
        <p:nvSpPr>
          <p:cNvPr id="4" name="Date Placeholder 3"/>
          <p:cNvSpPr>
            <a:spLocks noGrp="1"/>
          </p:cNvSpPr>
          <p:nvPr>
            <p:ph type="dt" sz="half" idx="10"/>
          </p:nvPr>
        </p:nvSpPr>
        <p:spPr/>
        <p:txBody>
          <a:bodyPr/>
          <a:lstStyle/>
          <a:p>
            <a:fld id="{0B3DE10F-BAB2-A641-B3CC-CF57FBC67D0D}" type="datetimeFigureOut">
              <a:rPr lang="en-US" smtClean="0">
                <a:solidFill>
                  <a:prstClr val="black">
                    <a:tint val="75000"/>
                  </a:prstClr>
                </a:solidFill>
              </a:rPr>
              <a:pPr/>
              <a:t>10/13/16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2B6327D-5D14-7F49-875C-EF0242B4469F}"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Date Placeholder 3"/>
          <p:cNvSpPr>
            <a:spLocks noGrp="1"/>
          </p:cNvSpPr>
          <p:nvPr>
            <p:ph type="dt" sz="half" idx="10"/>
          </p:nvPr>
        </p:nvSpPr>
        <p:spPr/>
        <p:txBody>
          <a:bodyPr/>
          <a:lstStyle/>
          <a:p>
            <a:fld id="{0B3DE10F-BAB2-A641-B3CC-CF57FBC67D0D}" type="datetimeFigureOut">
              <a:rPr lang="en-US" smtClean="0">
                <a:solidFill>
                  <a:prstClr val="black">
                    <a:tint val="75000"/>
                  </a:prstClr>
                </a:solidFill>
              </a:rPr>
              <a:pPr/>
              <a:t>10/13/16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2B6327D-5D14-7F49-875C-EF0242B4469F}"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CA"/>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Date Placeholder 3"/>
          <p:cNvSpPr>
            <a:spLocks noGrp="1"/>
          </p:cNvSpPr>
          <p:nvPr>
            <p:ph type="dt" sz="half" idx="10"/>
          </p:nvPr>
        </p:nvSpPr>
        <p:spPr/>
        <p:txBody>
          <a:bodyPr/>
          <a:lstStyle/>
          <a:p>
            <a:fld id="{0B3DE10F-BAB2-A641-B3CC-CF57FBC67D0D}" type="datetimeFigureOut">
              <a:rPr lang="en-US" smtClean="0">
                <a:solidFill>
                  <a:prstClr val="black">
                    <a:tint val="75000"/>
                  </a:prstClr>
                </a:solidFill>
              </a:rPr>
              <a:pPr/>
              <a:t>10/13/16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2B6327D-5D14-7F49-875C-EF0242B4469F}"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55_Blank">
    <p:spTree>
      <p:nvGrpSpPr>
        <p:cNvPr id="1" name=""/>
        <p:cNvGrpSpPr/>
        <p:nvPr/>
      </p:nvGrpSpPr>
      <p:grpSpPr>
        <a:xfrm>
          <a:off x="0" y="0"/>
          <a:ext cx="0" cy="0"/>
          <a:chOff x="0" y="0"/>
          <a:chExt cx="0" cy="0"/>
        </a:xfrm>
      </p:grpSpPr>
      <p:pic>
        <p:nvPicPr>
          <p:cNvPr id="4" name="Picture 7" descr="D:\J&amp;J PP Presentation\footer.jpg"/>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0" y="6172200"/>
            <a:ext cx="91440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7" descr="header BLANK"/>
          <p:cNvPicPr>
            <a:picLocks noChangeAspect="1" noChangeArrowheads="1"/>
          </p:cNvPicPr>
          <p:nvPr userDrawn="1"/>
        </p:nvPicPr>
        <p:blipFill>
          <a:blip r:embed="rId3" cstate="print">
            <a:extLst>
              <a:ext uri="{28A0092B-C50C-407E-A947-70E740481C1C}">
                <a14:useLocalDpi xmlns:a14="http://schemas.microsoft.com/office/drawing/2010/main"/>
              </a:ext>
            </a:extLst>
          </a:blip>
          <a:srcRect/>
          <a:stretch>
            <a:fillRect/>
          </a:stretch>
        </p:blipFill>
        <p:spPr bwMode="auto">
          <a:xfrm>
            <a:off x="0" y="2"/>
            <a:ext cx="9144000"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2"/>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640171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54_Blank">
    <p:spTree>
      <p:nvGrpSpPr>
        <p:cNvPr id="1" name=""/>
        <p:cNvGrpSpPr/>
        <p:nvPr/>
      </p:nvGrpSpPr>
      <p:grpSpPr>
        <a:xfrm>
          <a:off x="0" y="0"/>
          <a:ext cx="0" cy="0"/>
          <a:chOff x="0" y="0"/>
          <a:chExt cx="0" cy="0"/>
        </a:xfrm>
      </p:grpSpPr>
      <p:pic>
        <p:nvPicPr>
          <p:cNvPr id="4" name="Picture 7" descr="D:\J&amp;J PP Presentation\footer.jpg"/>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0" y="6172200"/>
            <a:ext cx="91440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7" descr="header BLANK"/>
          <p:cNvPicPr>
            <a:picLocks noChangeAspect="1" noChangeArrowheads="1"/>
          </p:cNvPicPr>
          <p:nvPr userDrawn="1"/>
        </p:nvPicPr>
        <p:blipFill>
          <a:blip r:embed="rId3" cstate="print">
            <a:extLst>
              <a:ext uri="{28A0092B-C50C-407E-A947-70E740481C1C}">
                <a14:useLocalDpi xmlns:a14="http://schemas.microsoft.com/office/drawing/2010/main"/>
              </a:ext>
            </a:extLst>
          </a:blip>
          <a:srcRect/>
          <a:stretch>
            <a:fillRect/>
          </a:stretch>
        </p:blipFill>
        <p:spPr bwMode="auto">
          <a:xfrm>
            <a:off x="0" y="2"/>
            <a:ext cx="9144000"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2"/>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409662693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7_Blank">
    <p:spTree>
      <p:nvGrpSpPr>
        <p:cNvPr id="1" name=""/>
        <p:cNvGrpSpPr/>
        <p:nvPr/>
      </p:nvGrpSpPr>
      <p:grpSpPr>
        <a:xfrm>
          <a:off x="0" y="0"/>
          <a:ext cx="0" cy="0"/>
          <a:chOff x="0" y="0"/>
          <a:chExt cx="0" cy="0"/>
        </a:xfrm>
      </p:grpSpPr>
      <p:pic>
        <p:nvPicPr>
          <p:cNvPr id="4" name="Picture 7" descr="D:\J&amp;J PP Presentation\footer.jpg"/>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0" y="6172200"/>
            <a:ext cx="91440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7" descr="header BLANK"/>
          <p:cNvPicPr>
            <a:picLocks noChangeAspect="1" noChangeArrowheads="1"/>
          </p:cNvPicPr>
          <p:nvPr userDrawn="1"/>
        </p:nvPicPr>
        <p:blipFill>
          <a:blip r:embed="rId3" cstate="print">
            <a:extLst>
              <a:ext uri="{28A0092B-C50C-407E-A947-70E740481C1C}">
                <a14:useLocalDpi xmlns:a14="http://schemas.microsoft.com/office/drawing/2010/main"/>
              </a:ext>
            </a:extLst>
          </a:blip>
          <a:srcRect/>
          <a:stretch>
            <a:fillRect/>
          </a:stretch>
        </p:blipFill>
        <p:spPr bwMode="auto">
          <a:xfrm>
            <a:off x="0" y="2"/>
            <a:ext cx="9144000"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2"/>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302891020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8_Blank">
    <p:spTree>
      <p:nvGrpSpPr>
        <p:cNvPr id="1" name=""/>
        <p:cNvGrpSpPr/>
        <p:nvPr/>
      </p:nvGrpSpPr>
      <p:grpSpPr>
        <a:xfrm>
          <a:off x="0" y="0"/>
          <a:ext cx="0" cy="0"/>
          <a:chOff x="0" y="0"/>
          <a:chExt cx="0" cy="0"/>
        </a:xfrm>
      </p:grpSpPr>
      <p:pic>
        <p:nvPicPr>
          <p:cNvPr id="4" name="Picture 7" descr="D:\J&amp;J PP Presentation\footer.jpg"/>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0" y="6172200"/>
            <a:ext cx="91440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7" descr="header BLANK"/>
          <p:cNvPicPr>
            <a:picLocks noChangeAspect="1" noChangeArrowheads="1"/>
          </p:cNvPicPr>
          <p:nvPr userDrawn="1"/>
        </p:nvPicPr>
        <p:blipFill>
          <a:blip r:embed="rId3" cstate="print">
            <a:extLst>
              <a:ext uri="{28A0092B-C50C-407E-A947-70E740481C1C}">
                <a14:useLocalDpi xmlns:a14="http://schemas.microsoft.com/office/drawing/2010/main"/>
              </a:ext>
            </a:extLst>
          </a:blip>
          <a:srcRect/>
          <a:stretch>
            <a:fillRect/>
          </a:stretch>
        </p:blipFill>
        <p:spPr bwMode="auto">
          <a:xfrm>
            <a:off x="0" y="2"/>
            <a:ext cx="9144000"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2"/>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375672463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39_Blank">
    <p:spTree>
      <p:nvGrpSpPr>
        <p:cNvPr id="1" name=""/>
        <p:cNvGrpSpPr/>
        <p:nvPr/>
      </p:nvGrpSpPr>
      <p:grpSpPr>
        <a:xfrm>
          <a:off x="0" y="0"/>
          <a:ext cx="0" cy="0"/>
          <a:chOff x="0" y="0"/>
          <a:chExt cx="0" cy="0"/>
        </a:xfrm>
      </p:grpSpPr>
      <p:pic>
        <p:nvPicPr>
          <p:cNvPr id="4" name="Picture 7" descr="D:\J&amp;J PP Presentation\footer.jpg"/>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0" y="6172200"/>
            <a:ext cx="91440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7" descr="header BLANK"/>
          <p:cNvPicPr>
            <a:picLocks noChangeAspect="1" noChangeArrowheads="1"/>
          </p:cNvPicPr>
          <p:nvPr userDrawn="1"/>
        </p:nvPicPr>
        <p:blipFill>
          <a:blip r:embed="rId3" cstate="print">
            <a:extLst>
              <a:ext uri="{28A0092B-C50C-407E-A947-70E740481C1C}">
                <a14:useLocalDpi xmlns:a14="http://schemas.microsoft.com/office/drawing/2010/main"/>
              </a:ext>
            </a:extLst>
          </a:blip>
          <a:srcRect/>
          <a:stretch>
            <a:fillRect/>
          </a:stretch>
        </p:blipFill>
        <p:spPr bwMode="auto">
          <a:xfrm>
            <a:off x="0" y="2"/>
            <a:ext cx="9144000"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2"/>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287715522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40_Blank">
    <p:spTree>
      <p:nvGrpSpPr>
        <p:cNvPr id="1" name=""/>
        <p:cNvGrpSpPr/>
        <p:nvPr/>
      </p:nvGrpSpPr>
      <p:grpSpPr>
        <a:xfrm>
          <a:off x="0" y="0"/>
          <a:ext cx="0" cy="0"/>
          <a:chOff x="0" y="0"/>
          <a:chExt cx="0" cy="0"/>
        </a:xfrm>
      </p:grpSpPr>
      <p:pic>
        <p:nvPicPr>
          <p:cNvPr id="4" name="Picture 7" descr="D:\J&amp;J PP Presentation\footer.jpg"/>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0" y="6172200"/>
            <a:ext cx="91440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7" descr="header BLANK"/>
          <p:cNvPicPr>
            <a:picLocks noChangeAspect="1" noChangeArrowheads="1"/>
          </p:cNvPicPr>
          <p:nvPr userDrawn="1"/>
        </p:nvPicPr>
        <p:blipFill>
          <a:blip r:embed="rId3" cstate="print">
            <a:extLst>
              <a:ext uri="{28A0092B-C50C-407E-A947-70E740481C1C}">
                <a14:useLocalDpi xmlns:a14="http://schemas.microsoft.com/office/drawing/2010/main"/>
              </a:ext>
            </a:extLst>
          </a:blip>
          <a:srcRect/>
          <a:stretch>
            <a:fillRect/>
          </a:stretch>
        </p:blipFill>
        <p:spPr bwMode="auto">
          <a:xfrm>
            <a:off x="0" y="2"/>
            <a:ext cx="9144000"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2"/>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345460446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41_Blank">
    <p:spTree>
      <p:nvGrpSpPr>
        <p:cNvPr id="1" name=""/>
        <p:cNvGrpSpPr/>
        <p:nvPr/>
      </p:nvGrpSpPr>
      <p:grpSpPr>
        <a:xfrm>
          <a:off x="0" y="0"/>
          <a:ext cx="0" cy="0"/>
          <a:chOff x="0" y="0"/>
          <a:chExt cx="0" cy="0"/>
        </a:xfrm>
      </p:grpSpPr>
      <p:pic>
        <p:nvPicPr>
          <p:cNvPr id="4" name="Picture 7" descr="D:\J&amp;J PP Presentation\footer.jpg"/>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0" y="6172200"/>
            <a:ext cx="91440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7" descr="header BLANK"/>
          <p:cNvPicPr>
            <a:picLocks noChangeAspect="1" noChangeArrowheads="1"/>
          </p:cNvPicPr>
          <p:nvPr userDrawn="1"/>
        </p:nvPicPr>
        <p:blipFill>
          <a:blip r:embed="rId3" cstate="print">
            <a:extLst>
              <a:ext uri="{28A0092B-C50C-407E-A947-70E740481C1C}">
                <a14:useLocalDpi xmlns:a14="http://schemas.microsoft.com/office/drawing/2010/main"/>
              </a:ext>
            </a:extLst>
          </a:blip>
          <a:srcRect/>
          <a:stretch>
            <a:fillRect/>
          </a:stretch>
        </p:blipFill>
        <p:spPr bwMode="auto">
          <a:xfrm>
            <a:off x="0" y="2"/>
            <a:ext cx="9144000"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2"/>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13374440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42_Blank">
    <p:spTree>
      <p:nvGrpSpPr>
        <p:cNvPr id="1" name=""/>
        <p:cNvGrpSpPr/>
        <p:nvPr/>
      </p:nvGrpSpPr>
      <p:grpSpPr>
        <a:xfrm>
          <a:off x="0" y="0"/>
          <a:ext cx="0" cy="0"/>
          <a:chOff x="0" y="0"/>
          <a:chExt cx="0" cy="0"/>
        </a:xfrm>
      </p:grpSpPr>
      <p:pic>
        <p:nvPicPr>
          <p:cNvPr id="4" name="Picture 7" descr="D:\J&amp;J PP Presentation\footer.jpg"/>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0" y="6172200"/>
            <a:ext cx="91440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7" descr="header BLANK"/>
          <p:cNvPicPr>
            <a:picLocks noChangeAspect="1" noChangeArrowheads="1"/>
          </p:cNvPicPr>
          <p:nvPr userDrawn="1"/>
        </p:nvPicPr>
        <p:blipFill>
          <a:blip r:embed="rId3" cstate="print">
            <a:extLst>
              <a:ext uri="{28A0092B-C50C-407E-A947-70E740481C1C}">
                <a14:useLocalDpi xmlns:a14="http://schemas.microsoft.com/office/drawing/2010/main"/>
              </a:ext>
            </a:extLst>
          </a:blip>
          <a:srcRect/>
          <a:stretch>
            <a:fillRect/>
          </a:stretch>
        </p:blipFill>
        <p:spPr bwMode="auto">
          <a:xfrm>
            <a:off x="0" y="2"/>
            <a:ext cx="9144000"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2"/>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28399987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Date Placeholder 3"/>
          <p:cNvSpPr>
            <a:spLocks noGrp="1"/>
          </p:cNvSpPr>
          <p:nvPr>
            <p:ph type="dt" sz="half" idx="10"/>
          </p:nvPr>
        </p:nvSpPr>
        <p:spPr/>
        <p:txBody>
          <a:bodyPr/>
          <a:lstStyle/>
          <a:p>
            <a:fld id="{0B3DE10F-BAB2-A641-B3CC-CF57FBC67D0D}" type="datetimeFigureOut">
              <a:rPr lang="en-US" smtClean="0">
                <a:solidFill>
                  <a:prstClr val="black">
                    <a:tint val="75000"/>
                  </a:prstClr>
                </a:solidFill>
              </a:rPr>
              <a:pPr/>
              <a:t>10/13/16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2B6327D-5D14-7F49-875C-EF0242B4469F}"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62_Blank">
    <p:spTree>
      <p:nvGrpSpPr>
        <p:cNvPr id="1" name=""/>
        <p:cNvGrpSpPr/>
        <p:nvPr/>
      </p:nvGrpSpPr>
      <p:grpSpPr>
        <a:xfrm>
          <a:off x="0" y="0"/>
          <a:ext cx="0" cy="0"/>
          <a:chOff x="0" y="0"/>
          <a:chExt cx="0" cy="0"/>
        </a:xfrm>
      </p:grpSpPr>
      <p:pic>
        <p:nvPicPr>
          <p:cNvPr id="4" name="Picture 7" descr="D:\J&amp;J PP Presentation\footer.jpg"/>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0" y="6172200"/>
            <a:ext cx="91440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7" descr="header BLANK"/>
          <p:cNvPicPr>
            <a:picLocks noChangeAspect="1" noChangeArrowheads="1"/>
          </p:cNvPicPr>
          <p:nvPr userDrawn="1"/>
        </p:nvPicPr>
        <p:blipFill>
          <a:blip r:embed="rId3" cstate="print">
            <a:extLst>
              <a:ext uri="{28A0092B-C50C-407E-A947-70E740481C1C}">
                <a14:useLocalDpi xmlns:a14="http://schemas.microsoft.com/office/drawing/2010/main"/>
              </a:ext>
            </a:extLst>
          </a:blip>
          <a:srcRect/>
          <a:stretch>
            <a:fillRect/>
          </a:stretch>
        </p:blipFill>
        <p:spPr bwMode="auto">
          <a:xfrm>
            <a:off x="0" y="2"/>
            <a:ext cx="9144000"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2"/>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13314568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43_Blank">
    <p:spTree>
      <p:nvGrpSpPr>
        <p:cNvPr id="1" name=""/>
        <p:cNvGrpSpPr/>
        <p:nvPr/>
      </p:nvGrpSpPr>
      <p:grpSpPr>
        <a:xfrm>
          <a:off x="0" y="0"/>
          <a:ext cx="0" cy="0"/>
          <a:chOff x="0" y="0"/>
          <a:chExt cx="0" cy="0"/>
        </a:xfrm>
      </p:grpSpPr>
      <p:pic>
        <p:nvPicPr>
          <p:cNvPr id="4" name="Picture 2" descr="D:\J&amp;J PP Presentation\footer.jpg"/>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0" y="6172200"/>
            <a:ext cx="91440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descr="header BLANK"/>
          <p:cNvPicPr>
            <a:picLocks noChangeAspect="1" noChangeArrowheads="1"/>
          </p:cNvPicPr>
          <p:nvPr userDrawn="1"/>
        </p:nvPicPr>
        <p:blipFill>
          <a:blip r:embed="rId3" cstate="print">
            <a:extLst>
              <a:ext uri="{28A0092B-C50C-407E-A947-70E740481C1C}">
                <a14:useLocalDpi xmlns:a14="http://schemas.microsoft.com/office/drawing/2010/main"/>
              </a:ext>
            </a:extLst>
          </a:blip>
          <a:srcRect/>
          <a:stretch>
            <a:fillRect/>
          </a:stretch>
        </p:blipFill>
        <p:spPr bwMode="auto">
          <a:xfrm>
            <a:off x="0" y="2"/>
            <a:ext cx="9144000"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2"/>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13688141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44_Blank">
    <p:spTree>
      <p:nvGrpSpPr>
        <p:cNvPr id="1" name=""/>
        <p:cNvGrpSpPr/>
        <p:nvPr/>
      </p:nvGrpSpPr>
      <p:grpSpPr>
        <a:xfrm>
          <a:off x="0" y="0"/>
          <a:ext cx="0" cy="0"/>
          <a:chOff x="0" y="0"/>
          <a:chExt cx="0" cy="0"/>
        </a:xfrm>
      </p:grpSpPr>
      <p:pic>
        <p:nvPicPr>
          <p:cNvPr id="4" name="Picture 2" descr="D:\J&amp;J PP Presentation\footer.jpg"/>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0" y="6172200"/>
            <a:ext cx="91440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descr="header BLANK"/>
          <p:cNvPicPr>
            <a:picLocks noChangeAspect="1" noChangeArrowheads="1"/>
          </p:cNvPicPr>
          <p:nvPr userDrawn="1"/>
        </p:nvPicPr>
        <p:blipFill>
          <a:blip r:embed="rId3" cstate="print">
            <a:extLst>
              <a:ext uri="{28A0092B-C50C-407E-A947-70E740481C1C}">
                <a14:useLocalDpi xmlns:a14="http://schemas.microsoft.com/office/drawing/2010/main"/>
              </a:ext>
            </a:extLst>
          </a:blip>
          <a:srcRect/>
          <a:stretch>
            <a:fillRect/>
          </a:stretch>
        </p:blipFill>
        <p:spPr bwMode="auto">
          <a:xfrm>
            <a:off x="0" y="2"/>
            <a:ext cx="9144000"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2"/>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87693710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46_Blank">
    <p:spTree>
      <p:nvGrpSpPr>
        <p:cNvPr id="1" name=""/>
        <p:cNvGrpSpPr/>
        <p:nvPr/>
      </p:nvGrpSpPr>
      <p:grpSpPr>
        <a:xfrm>
          <a:off x="0" y="0"/>
          <a:ext cx="0" cy="0"/>
          <a:chOff x="0" y="0"/>
          <a:chExt cx="0" cy="0"/>
        </a:xfrm>
      </p:grpSpPr>
      <p:pic>
        <p:nvPicPr>
          <p:cNvPr id="4" name="Picture 2" descr="D:\J&amp;J PP Presentation\footer.jpg"/>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0" y="6172200"/>
            <a:ext cx="91440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descr="header BLANK"/>
          <p:cNvPicPr>
            <a:picLocks noChangeAspect="1" noChangeArrowheads="1"/>
          </p:cNvPicPr>
          <p:nvPr userDrawn="1"/>
        </p:nvPicPr>
        <p:blipFill>
          <a:blip r:embed="rId3" cstate="print">
            <a:extLst>
              <a:ext uri="{28A0092B-C50C-407E-A947-70E740481C1C}">
                <a14:useLocalDpi xmlns:a14="http://schemas.microsoft.com/office/drawing/2010/main"/>
              </a:ext>
            </a:extLst>
          </a:blip>
          <a:srcRect/>
          <a:stretch>
            <a:fillRect/>
          </a:stretch>
        </p:blipFill>
        <p:spPr bwMode="auto">
          <a:xfrm>
            <a:off x="0" y="2"/>
            <a:ext cx="9144000"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2"/>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382411579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47_Blank">
    <p:spTree>
      <p:nvGrpSpPr>
        <p:cNvPr id="1" name=""/>
        <p:cNvGrpSpPr/>
        <p:nvPr/>
      </p:nvGrpSpPr>
      <p:grpSpPr>
        <a:xfrm>
          <a:off x="0" y="0"/>
          <a:ext cx="0" cy="0"/>
          <a:chOff x="0" y="0"/>
          <a:chExt cx="0" cy="0"/>
        </a:xfrm>
      </p:grpSpPr>
      <p:pic>
        <p:nvPicPr>
          <p:cNvPr id="4" name="Picture 2" descr="D:\J&amp;J PP Presentation\footer.jpg"/>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0" y="6172200"/>
            <a:ext cx="91440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descr="header BLANK"/>
          <p:cNvPicPr>
            <a:picLocks noChangeAspect="1" noChangeArrowheads="1"/>
          </p:cNvPicPr>
          <p:nvPr userDrawn="1"/>
        </p:nvPicPr>
        <p:blipFill>
          <a:blip r:embed="rId3" cstate="print">
            <a:extLst>
              <a:ext uri="{28A0092B-C50C-407E-A947-70E740481C1C}">
                <a14:useLocalDpi xmlns:a14="http://schemas.microsoft.com/office/drawing/2010/main"/>
              </a:ext>
            </a:extLst>
          </a:blip>
          <a:srcRect/>
          <a:stretch>
            <a:fillRect/>
          </a:stretch>
        </p:blipFill>
        <p:spPr bwMode="auto">
          <a:xfrm>
            <a:off x="0" y="2"/>
            <a:ext cx="9144000"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2"/>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353571205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30_Blank">
    <p:spTree>
      <p:nvGrpSpPr>
        <p:cNvPr id="1" name=""/>
        <p:cNvGrpSpPr/>
        <p:nvPr/>
      </p:nvGrpSpPr>
      <p:grpSpPr>
        <a:xfrm>
          <a:off x="0" y="0"/>
          <a:ext cx="0" cy="0"/>
          <a:chOff x="0" y="0"/>
          <a:chExt cx="0" cy="0"/>
        </a:xfrm>
      </p:grpSpPr>
      <p:pic>
        <p:nvPicPr>
          <p:cNvPr id="4" name="Picture 7" descr="D:\J&amp;J PP Presentation\footer.jpg"/>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0" y="6172200"/>
            <a:ext cx="91440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7" descr="header BLANK"/>
          <p:cNvPicPr>
            <a:picLocks noChangeAspect="1" noChangeArrowheads="1"/>
          </p:cNvPicPr>
          <p:nvPr userDrawn="1"/>
        </p:nvPicPr>
        <p:blipFill>
          <a:blip r:embed="rId3" cstate="print">
            <a:extLst>
              <a:ext uri="{28A0092B-C50C-407E-A947-70E740481C1C}">
                <a14:useLocalDpi xmlns:a14="http://schemas.microsoft.com/office/drawing/2010/main"/>
              </a:ext>
            </a:extLst>
          </a:blip>
          <a:srcRect/>
          <a:stretch>
            <a:fillRect/>
          </a:stretch>
        </p:blipFill>
        <p:spPr bwMode="auto">
          <a:xfrm>
            <a:off x="0" y="2"/>
            <a:ext cx="9144000"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2"/>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254235482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3_Blank">
    <p:spTree>
      <p:nvGrpSpPr>
        <p:cNvPr id="1" name=""/>
        <p:cNvGrpSpPr/>
        <p:nvPr/>
      </p:nvGrpSpPr>
      <p:grpSpPr>
        <a:xfrm>
          <a:off x="0" y="0"/>
          <a:ext cx="0" cy="0"/>
          <a:chOff x="0" y="0"/>
          <a:chExt cx="0" cy="0"/>
        </a:xfrm>
      </p:grpSpPr>
      <p:pic>
        <p:nvPicPr>
          <p:cNvPr id="4" name="Picture 7" descr="D:\J&amp;J PP Presentation\footer.jpg"/>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0" y="6172200"/>
            <a:ext cx="91440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7" descr="header BLANK"/>
          <p:cNvPicPr>
            <a:picLocks noChangeAspect="1" noChangeArrowheads="1"/>
          </p:cNvPicPr>
          <p:nvPr userDrawn="1"/>
        </p:nvPicPr>
        <p:blipFill>
          <a:blip r:embed="rId3" cstate="print">
            <a:extLst>
              <a:ext uri="{28A0092B-C50C-407E-A947-70E740481C1C}">
                <a14:useLocalDpi xmlns:a14="http://schemas.microsoft.com/office/drawing/2010/main"/>
              </a:ext>
            </a:extLst>
          </a:blip>
          <a:srcRect/>
          <a:stretch>
            <a:fillRect/>
          </a:stretch>
        </p:blipFill>
        <p:spPr bwMode="auto">
          <a:xfrm>
            <a:off x="0" y="2"/>
            <a:ext cx="9144000"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2"/>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248429822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8_Blank">
    <p:spTree>
      <p:nvGrpSpPr>
        <p:cNvPr id="1" name=""/>
        <p:cNvGrpSpPr/>
        <p:nvPr/>
      </p:nvGrpSpPr>
      <p:grpSpPr>
        <a:xfrm>
          <a:off x="0" y="0"/>
          <a:ext cx="0" cy="0"/>
          <a:chOff x="0" y="0"/>
          <a:chExt cx="0" cy="0"/>
        </a:xfrm>
      </p:grpSpPr>
      <p:pic>
        <p:nvPicPr>
          <p:cNvPr id="4" name="Picture 7" descr="D:\J&amp;J PP Presentation\footer.jpg"/>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0" y="6172200"/>
            <a:ext cx="91440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7" descr="header BLANK"/>
          <p:cNvPicPr>
            <a:picLocks noChangeAspect="1" noChangeArrowheads="1"/>
          </p:cNvPicPr>
          <p:nvPr userDrawn="1"/>
        </p:nvPicPr>
        <p:blipFill>
          <a:blip r:embed="rId3" cstate="print">
            <a:extLst>
              <a:ext uri="{28A0092B-C50C-407E-A947-70E740481C1C}">
                <a14:useLocalDpi xmlns:a14="http://schemas.microsoft.com/office/drawing/2010/main"/>
              </a:ext>
            </a:extLst>
          </a:blip>
          <a:srcRect/>
          <a:stretch>
            <a:fillRect/>
          </a:stretch>
        </p:blipFill>
        <p:spPr bwMode="auto">
          <a:xfrm>
            <a:off x="0" y="2"/>
            <a:ext cx="9144000"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2"/>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96040384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25_Blank">
    <p:spTree>
      <p:nvGrpSpPr>
        <p:cNvPr id="1" name=""/>
        <p:cNvGrpSpPr/>
        <p:nvPr/>
      </p:nvGrpSpPr>
      <p:grpSpPr>
        <a:xfrm>
          <a:off x="0" y="0"/>
          <a:ext cx="0" cy="0"/>
          <a:chOff x="0" y="0"/>
          <a:chExt cx="0" cy="0"/>
        </a:xfrm>
      </p:grpSpPr>
      <p:pic>
        <p:nvPicPr>
          <p:cNvPr id="4" name="Picture 7" descr="D:\J&amp;J PP Presentation\footer.jpg"/>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0" y="6172200"/>
            <a:ext cx="91440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7" descr="header BLANK"/>
          <p:cNvPicPr>
            <a:picLocks noChangeAspect="1" noChangeArrowheads="1"/>
          </p:cNvPicPr>
          <p:nvPr userDrawn="1"/>
        </p:nvPicPr>
        <p:blipFill>
          <a:blip r:embed="rId3" cstate="print">
            <a:extLst>
              <a:ext uri="{28A0092B-C50C-407E-A947-70E740481C1C}">
                <a14:useLocalDpi xmlns:a14="http://schemas.microsoft.com/office/drawing/2010/main"/>
              </a:ext>
            </a:extLst>
          </a:blip>
          <a:srcRect/>
          <a:stretch>
            <a:fillRect/>
          </a:stretch>
        </p:blipFill>
        <p:spPr bwMode="auto">
          <a:xfrm>
            <a:off x="0" y="2"/>
            <a:ext cx="9144000"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2"/>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380472227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26_Blank">
    <p:spTree>
      <p:nvGrpSpPr>
        <p:cNvPr id="1" name=""/>
        <p:cNvGrpSpPr/>
        <p:nvPr/>
      </p:nvGrpSpPr>
      <p:grpSpPr>
        <a:xfrm>
          <a:off x="0" y="0"/>
          <a:ext cx="0" cy="0"/>
          <a:chOff x="0" y="0"/>
          <a:chExt cx="0" cy="0"/>
        </a:xfrm>
      </p:grpSpPr>
      <p:pic>
        <p:nvPicPr>
          <p:cNvPr id="4" name="Picture 7" descr="D:\J&amp;J PP Presentation\footer.jpg"/>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0" y="6172200"/>
            <a:ext cx="91440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7" descr="header BLANK"/>
          <p:cNvPicPr>
            <a:picLocks noChangeAspect="1" noChangeArrowheads="1"/>
          </p:cNvPicPr>
          <p:nvPr userDrawn="1"/>
        </p:nvPicPr>
        <p:blipFill>
          <a:blip r:embed="rId3" cstate="print">
            <a:extLst>
              <a:ext uri="{28A0092B-C50C-407E-A947-70E740481C1C}">
                <a14:useLocalDpi xmlns:a14="http://schemas.microsoft.com/office/drawing/2010/main"/>
              </a:ext>
            </a:extLst>
          </a:blip>
          <a:srcRect/>
          <a:stretch>
            <a:fillRect/>
          </a:stretch>
        </p:blipFill>
        <p:spPr bwMode="auto">
          <a:xfrm>
            <a:off x="0" y="2"/>
            <a:ext cx="9144000"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2"/>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20502231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CA"/>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B3DE10F-BAB2-A641-B3CC-CF57FBC67D0D}" type="datetimeFigureOut">
              <a:rPr lang="en-US" smtClean="0">
                <a:solidFill>
                  <a:prstClr val="black">
                    <a:tint val="75000"/>
                  </a:prstClr>
                </a:solidFill>
              </a:rPr>
              <a:pPr/>
              <a:t>10/13/16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2B6327D-5D14-7F49-875C-EF0242B4469F}"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27_Blank">
    <p:spTree>
      <p:nvGrpSpPr>
        <p:cNvPr id="1" name=""/>
        <p:cNvGrpSpPr/>
        <p:nvPr/>
      </p:nvGrpSpPr>
      <p:grpSpPr>
        <a:xfrm>
          <a:off x="0" y="0"/>
          <a:ext cx="0" cy="0"/>
          <a:chOff x="0" y="0"/>
          <a:chExt cx="0" cy="0"/>
        </a:xfrm>
      </p:grpSpPr>
      <p:pic>
        <p:nvPicPr>
          <p:cNvPr id="4" name="Picture 7" descr="D:\J&amp;J PP Presentation\footer.jpg"/>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0" y="6172200"/>
            <a:ext cx="91440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7" descr="header BLANK"/>
          <p:cNvPicPr>
            <a:picLocks noChangeAspect="1" noChangeArrowheads="1"/>
          </p:cNvPicPr>
          <p:nvPr userDrawn="1"/>
        </p:nvPicPr>
        <p:blipFill>
          <a:blip r:embed="rId3" cstate="print">
            <a:extLst>
              <a:ext uri="{28A0092B-C50C-407E-A947-70E740481C1C}">
                <a14:useLocalDpi xmlns:a14="http://schemas.microsoft.com/office/drawing/2010/main"/>
              </a:ext>
            </a:extLst>
          </a:blip>
          <a:srcRect/>
          <a:stretch>
            <a:fillRect/>
          </a:stretch>
        </p:blipFill>
        <p:spPr bwMode="auto">
          <a:xfrm>
            <a:off x="0" y="2"/>
            <a:ext cx="9144000"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2"/>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399136749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28_Blank">
    <p:spTree>
      <p:nvGrpSpPr>
        <p:cNvPr id="1" name=""/>
        <p:cNvGrpSpPr/>
        <p:nvPr/>
      </p:nvGrpSpPr>
      <p:grpSpPr>
        <a:xfrm>
          <a:off x="0" y="0"/>
          <a:ext cx="0" cy="0"/>
          <a:chOff x="0" y="0"/>
          <a:chExt cx="0" cy="0"/>
        </a:xfrm>
      </p:grpSpPr>
      <p:pic>
        <p:nvPicPr>
          <p:cNvPr id="4" name="Picture 7" descr="D:\J&amp;J PP Presentation\footer.jpg"/>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0" y="6172200"/>
            <a:ext cx="91440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7" descr="header BLANK"/>
          <p:cNvPicPr>
            <a:picLocks noChangeAspect="1" noChangeArrowheads="1"/>
          </p:cNvPicPr>
          <p:nvPr userDrawn="1"/>
        </p:nvPicPr>
        <p:blipFill>
          <a:blip r:embed="rId3" cstate="print">
            <a:extLst>
              <a:ext uri="{28A0092B-C50C-407E-A947-70E740481C1C}">
                <a14:useLocalDpi xmlns:a14="http://schemas.microsoft.com/office/drawing/2010/main"/>
              </a:ext>
            </a:extLst>
          </a:blip>
          <a:srcRect/>
          <a:stretch>
            <a:fillRect/>
          </a:stretch>
        </p:blipFill>
        <p:spPr bwMode="auto">
          <a:xfrm>
            <a:off x="0" y="2"/>
            <a:ext cx="9144000"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2"/>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341393049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29_Blank">
    <p:spTree>
      <p:nvGrpSpPr>
        <p:cNvPr id="1" name=""/>
        <p:cNvGrpSpPr/>
        <p:nvPr/>
      </p:nvGrpSpPr>
      <p:grpSpPr>
        <a:xfrm>
          <a:off x="0" y="0"/>
          <a:ext cx="0" cy="0"/>
          <a:chOff x="0" y="0"/>
          <a:chExt cx="0" cy="0"/>
        </a:xfrm>
      </p:grpSpPr>
      <p:pic>
        <p:nvPicPr>
          <p:cNvPr id="4" name="Picture 7" descr="D:\J&amp;J PP Presentation\footer.jpg"/>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0" y="6172200"/>
            <a:ext cx="91440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7" descr="header BLANK"/>
          <p:cNvPicPr>
            <a:picLocks noChangeAspect="1" noChangeArrowheads="1"/>
          </p:cNvPicPr>
          <p:nvPr userDrawn="1"/>
        </p:nvPicPr>
        <p:blipFill>
          <a:blip r:embed="rId3" cstate="print">
            <a:extLst>
              <a:ext uri="{28A0092B-C50C-407E-A947-70E740481C1C}">
                <a14:useLocalDpi xmlns:a14="http://schemas.microsoft.com/office/drawing/2010/main"/>
              </a:ext>
            </a:extLst>
          </a:blip>
          <a:srcRect/>
          <a:stretch>
            <a:fillRect/>
          </a:stretch>
        </p:blipFill>
        <p:spPr bwMode="auto">
          <a:xfrm>
            <a:off x="0" y="2"/>
            <a:ext cx="9144000"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2"/>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53117398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65_Blank">
    <p:spTree>
      <p:nvGrpSpPr>
        <p:cNvPr id="1" name=""/>
        <p:cNvGrpSpPr/>
        <p:nvPr/>
      </p:nvGrpSpPr>
      <p:grpSpPr>
        <a:xfrm>
          <a:off x="0" y="0"/>
          <a:ext cx="0" cy="0"/>
          <a:chOff x="0" y="0"/>
          <a:chExt cx="0" cy="0"/>
        </a:xfrm>
      </p:grpSpPr>
      <p:pic>
        <p:nvPicPr>
          <p:cNvPr id="4" name="Picture 2" descr="D:\J&amp;J PP Presentation\footer.jpg"/>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0" y="6172200"/>
            <a:ext cx="91440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descr="header BLANK"/>
          <p:cNvPicPr>
            <a:picLocks noChangeAspect="1" noChangeArrowheads="1"/>
          </p:cNvPicPr>
          <p:nvPr userDrawn="1"/>
        </p:nvPicPr>
        <p:blipFill>
          <a:blip r:embed="rId3" cstate="print">
            <a:extLst>
              <a:ext uri="{28A0092B-C50C-407E-A947-70E740481C1C}">
                <a14:useLocalDpi xmlns:a14="http://schemas.microsoft.com/office/drawing/2010/main"/>
              </a:ext>
            </a:extLst>
          </a:blip>
          <a:srcRect/>
          <a:stretch>
            <a:fillRect/>
          </a:stretch>
        </p:blipFill>
        <p:spPr bwMode="auto">
          <a:xfrm>
            <a:off x="0" y="2"/>
            <a:ext cx="9144000"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2"/>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193683209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66_Blank">
    <p:spTree>
      <p:nvGrpSpPr>
        <p:cNvPr id="1" name=""/>
        <p:cNvGrpSpPr/>
        <p:nvPr/>
      </p:nvGrpSpPr>
      <p:grpSpPr>
        <a:xfrm>
          <a:off x="0" y="0"/>
          <a:ext cx="0" cy="0"/>
          <a:chOff x="0" y="0"/>
          <a:chExt cx="0" cy="0"/>
        </a:xfrm>
      </p:grpSpPr>
      <p:pic>
        <p:nvPicPr>
          <p:cNvPr id="4" name="Picture 2" descr="D:\J&amp;J PP Presentation\footer.jpg"/>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0" y="6172200"/>
            <a:ext cx="91440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descr="header BLANK"/>
          <p:cNvPicPr>
            <a:picLocks noChangeAspect="1" noChangeArrowheads="1"/>
          </p:cNvPicPr>
          <p:nvPr userDrawn="1"/>
        </p:nvPicPr>
        <p:blipFill>
          <a:blip r:embed="rId3" cstate="print">
            <a:extLst>
              <a:ext uri="{28A0092B-C50C-407E-A947-70E740481C1C}">
                <a14:useLocalDpi xmlns:a14="http://schemas.microsoft.com/office/drawing/2010/main"/>
              </a:ext>
            </a:extLst>
          </a:blip>
          <a:srcRect/>
          <a:stretch>
            <a:fillRect/>
          </a:stretch>
        </p:blipFill>
        <p:spPr bwMode="auto">
          <a:xfrm>
            <a:off x="0" y="2"/>
            <a:ext cx="9144000"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2"/>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209306882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24_Blank">
    <p:spTree>
      <p:nvGrpSpPr>
        <p:cNvPr id="1" name=""/>
        <p:cNvGrpSpPr/>
        <p:nvPr/>
      </p:nvGrpSpPr>
      <p:grpSpPr>
        <a:xfrm>
          <a:off x="0" y="0"/>
          <a:ext cx="0" cy="0"/>
          <a:chOff x="0" y="0"/>
          <a:chExt cx="0" cy="0"/>
        </a:xfrm>
      </p:grpSpPr>
      <p:pic>
        <p:nvPicPr>
          <p:cNvPr id="4" name="Picture 7" descr="D:\J&amp;J PP Presentation\footer.jpg"/>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0" y="6172200"/>
            <a:ext cx="91440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7" descr="header BLANK"/>
          <p:cNvPicPr>
            <a:picLocks noChangeAspect="1" noChangeArrowheads="1"/>
          </p:cNvPicPr>
          <p:nvPr userDrawn="1"/>
        </p:nvPicPr>
        <p:blipFill>
          <a:blip r:embed="rId3" cstate="print">
            <a:extLst>
              <a:ext uri="{28A0092B-C50C-407E-A947-70E740481C1C}">
                <a14:useLocalDpi xmlns:a14="http://schemas.microsoft.com/office/drawing/2010/main"/>
              </a:ext>
            </a:extLst>
          </a:blip>
          <a:srcRect/>
          <a:stretch>
            <a:fillRect/>
          </a:stretch>
        </p:blipFill>
        <p:spPr bwMode="auto">
          <a:xfrm>
            <a:off x="0" y="2"/>
            <a:ext cx="9144000"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2"/>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257457000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Content">
    <p:spTree>
      <p:nvGrpSpPr>
        <p:cNvPr id="1" name=""/>
        <p:cNvGrpSpPr/>
        <p:nvPr/>
      </p:nvGrpSpPr>
      <p:grpSpPr>
        <a:xfrm>
          <a:off x="0" y="0"/>
          <a:ext cx="0" cy="0"/>
          <a:chOff x="0" y="0"/>
          <a:chExt cx="0" cy="0"/>
        </a:xfrm>
      </p:grpSpPr>
      <p:pic>
        <p:nvPicPr>
          <p:cNvPr id="3" name="Picture 7" descr="D:\J&amp;J PP Presentation\footer.jpg"/>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0" y="6172200"/>
            <a:ext cx="91440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7" descr="header BLANK"/>
          <p:cNvPicPr>
            <a:picLocks noChangeAspect="1" noChangeArrowheads="1"/>
          </p:cNvPicPr>
          <p:nvPr userDrawn="1"/>
        </p:nvPicPr>
        <p:blipFill>
          <a:blip r:embed="rId3" cstate="print">
            <a:extLst>
              <a:ext uri="{28A0092B-C50C-407E-A947-70E740481C1C}">
                <a14:useLocalDpi xmlns:a14="http://schemas.microsoft.com/office/drawing/2010/main"/>
              </a:ext>
            </a:extLst>
          </a:blip>
          <a:srcRect/>
          <a:stretch>
            <a:fillRect/>
          </a:stretch>
        </p:blipFill>
        <p:spPr bwMode="auto">
          <a:xfrm>
            <a:off x="0" y="2"/>
            <a:ext cx="9144000"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Content Placeholder 1"/>
          <p:cNvSpPr>
            <a:spLocks noGrp="1"/>
          </p:cNvSpPr>
          <p:nvPr>
            <p:ph/>
          </p:nvPr>
        </p:nvSpPr>
        <p:spPr>
          <a:xfrm>
            <a:off x="457200" y="274640"/>
            <a:ext cx="8229600" cy="5851525"/>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55864375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10_Blank">
    <p:spTree>
      <p:nvGrpSpPr>
        <p:cNvPr id="1" name=""/>
        <p:cNvGrpSpPr/>
        <p:nvPr/>
      </p:nvGrpSpPr>
      <p:grpSpPr>
        <a:xfrm>
          <a:off x="0" y="0"/>
          <a:ext cx="0" cy="0"/>
          <a:chOff x="0" y="0"/>
          <a:chExt cx="0" cy="0"/>
        </a:xfrm>
      </p:grpSpPr>
      <p:pic>
        <p:nvPicPr>
          <p:cNvPr id="4" name="Picture 7" descr="D:\J&amp;J PP Presentation\footer.jpg"/>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0" y="6172200"/>
            <a:ext cx="91440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7" descr="header BLANK"/>
          <p:cNvPicPr>
            <a:picLocks noChangeAspect="1" noChangeArrowheads="1"/>
          </p:cNvPicPr>
          <p:nvPr userDrawn="1"/>
        </p:nvPicPr>
        <p:blipFill>
          <a:blip r:embed="rId3" cstate="print">
            <a:extLst>
              <a:ext uri="{28A0092B-C50C-407E-A947-70E740481C1C}">
                <a14:useLocalDpi xmlns:a14="http://schemas.microsoft.com/office/drawing/2010/main"/>
              </a:ext>
            </a:extLst>
          </a:blip>
          <a:srcRect/>
          <a:stretch>
            <a:fillRect/>
          </a:stretch>
        </p:blipFill>
        <p:spPr bwMode="auto">
          <a:xfrm>
            <a:off x="0" y="2"/>
            <a:ext cx="9144000"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2"/>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351961312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63_Blank">
    <p:spTree>
      <p:nvGrpSpPr>
        <p:cNvPr id="1" name=""/>
        <p:cNvGrpSpPr/>
        <p:nvPr/>
      </p:nvGrpSpPr>
      <p:grpSpPr>
        <a:xfrm>
          <a:off x="0" y="0"/>
          <a:ext cx="0" cy="0"/>
          <a:chOff x="0" y="0"/>
          <a:chExt cx="0" cy="0"/>
        </a:xfrm>
      </p:grpSpPr>
      <p:pic>
        <p:nvPicPr>
          <p:cNvPr id="4" name="Picture 7" descr="D:\J&amp;J PP Presentation\footer.jpg"/>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0" y="6172200"/>
            <a:ext cx="91440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7" descr="header BLANK"/>
          <p:cNvPicPr>
            <a:picLocks noChangeAspect="1" noChangeArrowheads="1"/>
          </p:cNvPicPr>
          <p:nvPr userDrawn="1"/>
        </p:nvPicPr>
        <p:blipFill>
          <a:blip r:embed="rId3" cstate="print">
            <a:extLst>
              <a:ext uri="{28A0092B-C50C-407E-A947-70E740481C1C}">
                <a14:useLocalDpi xmlns:a14="http://schemas.microsoft.com/office/drawing/2010/main"/>
              </a:ext>
            </a:extLst>
          </a:blip>
          <a:srcRect/>
          <a:stretch>
            <a:fillRect/>
          </a:stretch>
        </p:blipFill>
        <p:spPr bwMode="auto">
          <a:xfrm>
            <a:off x="0" y="2"/>
            <a:ext cx="9144000"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2"/>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98653399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19_Blank">
    <p:spTree>
      <p:nvGrpSpPr>
        <p:cNvPr id="1" name=""/>
        <p:cNvGrpSpPr/>
        <p:nvPr/>
      </p:nvGrpSpPr>
      <p:grpSpPr>
        <a:xfrm>
          <a:off x="0" y="0"/>
          <a:ext cx="0" cy="0"/>
          <a:chOff x="0" y="0"/>
          <a:chExt cx="0" cy="0"/>
        </a:xfrm>
      </p:grpSpPr>
      <p:pic>
        <p:nvPicPr>
          <p:cNvPr id="4" name="Picture 7" descr="D:\J&amp;J PP Presentation\footer.jpg"/>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0" y="6172200"/>
            <a:ext cx="91440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7" descr="header BLANK"/>
          <p:cNvPicPr>
            <a:picLocks noChangeAspect="1" noChangeArrowheads="1"/>
          </p:cNvPicPr>
          <p:nvPr userDrawn="1"/>
        </p:nvPicPr>
        <p:blipFill>
          <a:blip r:embed="rId3" cstate="print">
            <a:extLst>
              <a:ext uri="{28A0092B-C50C-407E-A947-70E740481C1C}">
                <a14:useLocalDpi xmlns:a14="http://schemas.microsoft.com/office/drawing/2010/main"/>
              </a:ext>
            </a:extLst>
          </a:blip>
          <a:srcRect/>
          <a:stretch>
            <a:fillRect/>
          </a:stretch>
        </p:blipFill>
        <p:spPr bwMode="auto">
          <a:xfrm>
            <a:off x="0" y="2"/>
            <a:ext cx="9144000"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2"/>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1932470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Date Placeholder 4"/>
          <p:cNvSpPr>
            <a:spLocks noGrp="1"/>
          </p:cNvSpPr>
          <p:nvPr>
            <p:ph type="dt" sz="half" idx="10"/>
          </p:nvPr>
        </p:nvSpPr>
        <p:spPr/>
        <p:txBody>
          <a:bodyPr/>
          <a:lstStyle/>
          <a:p>
            <a:fld id="{0B3DE10F-BAB2-A641-B3CC-CF57FBC67D0D}" type="datetimeFigureOut">
              <a:rPr lang="en-US" smtClean="0">
                <a:solidFill>
                  <a:prstClr val="black">
                    <a:tint val="75000"/>
                  </a:prstClr>
                </a:solidFill>
              </a:rPr>
              <a:pPr/>
              <a:t>10/13/16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2B6327D-5D14-7F49-875C-EF0242B4469F}"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CA"/>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7" name="Date Placeholder 6"/>
          <p:cNvSpPr>
            <a:spLocks noGrp="1"/>
          </p:cNvSpPr>
          <p:nvPr>
            <p:ph type="dt" sz="half" idx="10"/>
          </p:nvPr>
        </p:nvSpPr>
        <p:spPr/>
        <p:txBody>
          <a:bodyPr/>
          <a:lstStyle/>
          <a:p>
            <a:fld id="{0B3DE10F-BAB2-A641-B3CC-CF57FBC67D0D}" type="datetimeFigureOut">
              <a:rPr lang="en-US" smtClean="0">
                <a:solidFill>
                  <a:prstClr val="black">
                    <a:tint val="75000"/>
                  </a:prstClr>
                </a:solidFill>
              </a:rPr>
              <a:pPr/>
              <a:t>10/13/16</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D2B6327D-5D14-7F49-875C-EF0242B4469F}"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Date Placeholder 2"/>
          <p:cNvSpPr>
            <a:spLocks noGrp="1"/>
          </p:cNvSpPr>
          <p:nvPr>
            <p:ph type="dt" sz="half" idx="10"/>
          </p:nvPr>
        </p:nvSpPr>
        <p:spPr/>
        <p:txBody>
          <a:bodyPr/>
          <a:lstStyle/>
          <a:p>
            <a:fld id="{0B3DE10F-BAB2-A641-B3CC-CF57FBC67D0D}" type="datetimeFigureOut">
              <a:rPr lang="en-US" smtClean="0">
                <a:solidFill>
                  <a:prstClr val="black">
                    <a:tint val="75000"/>
                  </a:prstClr>
                </a:solidFill>
              </a:rPr>
              <a:pPr/>
              <a:t>10/13/16</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D2B6327D-5D14-7F49-875C-EF0242B4469F}"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B3DE10F-BAB2-A641-B3CC-CF57FBC67D0D}" type="datetimeFigureOut">
              <a:rPr lang="en-US" smtClean="0">
                <a:solidFill>
                  <a:prstClr val="black">
                    <a:tint val="75000"/>
                  </a:prstClr>
                </a:solidFill>
              </a:rPr>
              <a:pPr/>
              <a:t>10/13/16</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D2B6327D-5D14-7F49-875C-EF0242B4469F}"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CA"/>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B3DE10F-BAB2-A641-B3CC-CF57FBC67D0D}" type="datetimeFigureOut">
              <a:rPr lang="en-US" smtClean="0">
                <a:solidFill>
                  <a:prstClr val="black">
                    <a:tint val="75000"/>
                  </a:prstClr>
                </a:solidFill>
              </a:rPr>
              <a:pPr/>
              <a:t>10/13/16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2B6327D-5D14-7F49-875C-EF0242B4469F}"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CA"/>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CA"/>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B3DE10F-BAB2-A641-B3CC-CF57FBC67D0D}" type="datetimeFigureOut">
              <a:rPr lang="en-US" smtClean="0">
                <a:solidFill>
                  <a:prstClr val="black">
                    <a:tint val="75000"/>
                  </a:prstClr>
                </a:solidFill>
              </a:rPr>
              <a:pPr/>
              <a:t>10/13/16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2B6327D-5D14-7F49-875C-EF0242B4469F}"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20.xml"/><Relationship Id="rId21" Type="http://schemas.openxmlformats.org/officeDocument/2006/relationships/slideLayout" Target="../slideLayouts/slideLayout21.xml"/><Relationship Id="rId22" Type="http://schemas.openxmlformats.org/officeDocument/2006/relationships/slideLayout" Target="../slideLayouts/slideLayout22.xml"/><Relationship Id="rId23" Type="http://schemas.openxmlformats.org/officeDocument/2006/relationships/slideLayout" Target="../slideLayouts/slideLayout23.xml"/><Relationship Id="rId24" Type="http://schemas.openxmlformats.org/officeDocument/2006/relationships/slideLayout" Target="../slideLayouts/slideLayout24.xml"/><Relationship Id="rId25" Type="http://schemas.openxmlformats.org/officeDocument/2006/relationships/slideLayout" Target="../slideLayouts/slideLayout25.xml"/><Relationship Id="rId26" Type="http://schemas.openxmlformats.org/officeDocument/2006/relationships/slideLayout" Target="../slideLayouts/slideLayout26.xml"/><Relationship Id="rId27" Type="http://schemas.openxmlformats.org/officeDocument/2006/relationships/slideLayout" Target="../slideLayouts/slideLayout27.xml"/><Relationship Id="rId28" Type="http://schemas.openxmlformats.org/officeDocument/2006/relationships/slideLayout" Target="../slideLayouts/slideLayout28.xml"/><Relationship Id="rId29" Type="http://schemas.openxmlformats.org/officeDocument/2006/relationships/slideLayout" Target="../slideLayouts/slideLayout2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30" Type="http://schemas.openxmlformats.org/officeDocument/2006/relationships/slideLayout" Target="../slideLayouts/slideLayout30.xml"/><Relationship Id="rId31" Type="http://schemas.openxmlformats.org/officeDocument/2006/relationships/slideLayout" Target="../slideLayouts/slideLayout31.xml"/><Relationship Id="rId32" Type="http://schemas.openxmlformats.org/officeDocument/2006/relationships/slideLayout" Target="../slideLayouts/slideLayout32.xml"/><Relationship Id="rId9" Type="http://schemas.openxmlformats.org/officeDocument/2006/relationships/slideLayout" Target="../slideLayouts/slideLayout9.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33" Type="http://schemas.openxmlformats.org/officeDocument/2006/relationships/slideLayout" Target="../slideLayouts/slideLayout33.xml"/><Relationship Id="rId34" Type="http://schemas.openxmlformats.org/officeDocument/2006/relationships/slideLayout" Target="../slideLayouts/slideLayout34.xml"/><Relationship Id="rId35" Type="http://schemas.openxmlformats.org/officeDocument/2006/relationships/slideLayout" Target="../slideLayouts/slideLayout35.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37" Type="http://schemas.openxmlformats.org/officeDocument/2006/relationships/slideLayout" Target="../slideLayouts/slideLayout37.xml"/><Relationship Id="rId38" Type="http://schemas.openxmlformats.org/officeDocument/2006/relationships/slideLayout" Target="../slideLayouts/slideLayout38.xml"/><Relationship Id="rId39" Type="http://schemas.openxmlformats.org/officeDocument/2006/relationships/slideLayout" Target="../slideLayouts/slideLayout39.xml"/><Relationship Id="rId40" Type="http://schemas.openxmlformats.org/officeDocument/2006/relationships/theme" Target="../theme/theme1.xml"/><Relationship Id="rId41"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41"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CA"/>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342900"/>
            <a:fld id="{0B3DE10F-BAB2-A641-B3CC-CF57FBC67D0D}" type="datetimeFigureOut">
              <a:rPr lang="en-US" smtClean="0">
                <a:solidFill>
                  <a:prstClr val="black">
                    <a:tint val="75000"/>
                  </a:prstClr>
                </a:solidFill>
              </a:rPr>
              <a:pPr defTabSz="342900"/>
              <a:t>10/13/16</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342900"/>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342900"/>
            <a:fld id="{D2B6327D-5D14-7F49-875C-EF0242B4469F}" type="slidenum">
              <a:rPr lang="en-US" smtClean="0">
                <a:solidFill>
                  <a:prstClr val="black">
                    <a:tint val="75000"/>
                  </a:prstClr>
                </a:solidFill>
              </a:rPr>
              <a:pPr defTabSz="342900"/>
              <a:t>‹#›</a:t>
            </a:fld>
            <a:endParaRPr 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7" r:id="rId28"/>
    <p:sldLayoutId id="2147483678" r:id="rId29"/>
    <p:sldLayoutId id="2147483679" r:id="rId30"/>
    <p:sldLayoutId id="2147483680" r:id="rId31"/>
    <p:sldLayoutId id="2147483681" r:id="rId32"/>
    <p:sldLayoutId id="2147483686" r:id="rId33"/>
    <p:sldLayoutId id="2147483687" r:id="rId34"/>
    <p:sldLayoutId id="2147483688" r:id="rId35"/>
    <p:sldLayoutId id="2147483690" r:id="rId36"/>
    <p:sldLayoutId id="2147483691" r:id="rId37"/>
    <p:sldLayoutId id="2147483692" r:id="rId38"/>
    <p:sldLayoutId id="2147483693" r:id="rId39"/>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hernialosangeles.com/portfolio-view/repair-huge-ventral-hernia-components-separation/" TargetMode="External"/><Relationship Id="rId4" Type="http://schemas.openxmlformats.org/officeDocument/2006/relationships/image" Target="../media/image4.jpeg"/><Relationship Id="rId5" Type="http://schemas.openxmlformats.org/officeDocument/2006/relationships/image" Target="../media/image5.jpeg"/><Relationship Id="rId6" Type="http://schemas.openxmlformats.org/officeDocument/2006/relationships/image" Target="../media/image6.png"/><Relationship Id="rId1" Type="http://schemas.openxmlformats.org/officeDocument/2006/relationships/slideLayout" Target="../slideLayouts/slideLayout7.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 Id="rId3" Type="http://schemas.openxmlformats.org/officeDocument/2006/relationships/image" Target="../media/image1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 Id="rId3" Type="http://schemas.openxmlformats.org/officeDocument/2006/relationships/hyperlink" Target="https://en.wikipedia.org/wiki/Calcium_pump"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 Id="rId3" Type="http://schemas.openxmlformats.org/officeDocument/2006/relationships/image" Target="../media/image1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 Id="rId3" Type="http://schemas.openxmlformats.org/officeDocument/2006/relationships/image" Target="../media/image1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 Id="rId3" Type="http://schemas.openxmlformats.org/officeDocument/2006/relationships/image" Target="../media/image20.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3.xml"/><Relationship Id="rId4" Type="http://schemas.openxmlformats.org/officeDocument/2006/relationships/oleObject" Target="../embeddings/oleObject1.bin"/><Relationship Id="rId5" Type="http://schemas.openxmlformats.org/officeDocument/2006/relationships/image" Target="../media/image21.png"/><Relationship Id="rId1" Type="http://schemas.openxmlformats.org/officeDocument/2006/relationships/vmlDrawing" Target="../drawings/vmlDrawing1.vml"/><Relationship Id="rId2"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4.xml"/><Relationship Id="rId3" Type="http://schemas.openxmlformats.org/officeDocument/2006/relationships/image" Target="../media/image2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5.xml"/><Relationship Id="rId3" Type="http://schemas.openxmlformats.org/officeDocument/2006/relationships/image" Target="../media/image20.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4" Type="http://schemas.openxmlformats.org/officeDocument/2006/relationships/image" Target="../media/image26.png"/><Relationship Id="rId5" Type="http://schemas.openxmlformats.org/officeDocument/2006/relationships/image" Target="../media/image27.png"/><Relationship Id="rId6" Type="http://schemas.openxmlformats.org/officeDocument/2006/relationships/image" Target="../media/image28.png"/><Relationship Id="rId7" Type="http://schemas.openxmlformats.org/officeDocument/2006/relationships/image" Target="../media/image29.png"/><Relationship Id="rId1" Type="http://schemas.openxmlformats.org/officeDocument/2006/relationships/slideLayout" Target="../slideLayouts/slideLayout2.xml"/><Relationship Id="rId2" Type="http://schemas.openxmlformats.org/officeDocument/2006/relationships/image" Target="../media/image24.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9.xml"/><Relationship Id="rId3" Type="http://schemas.openxmlformats.org/officeDocument/2006/relationships/image" Target="../media/image30.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0.xml"/><Relationship Id="rId4" Type="http://schemas.openxmlformats.org/officeDocument/2006/relationships/oleObject" Target="../embeddings/oleObject2.bin"/><Relationship Id="rId5" Type="http://schemas.openxmlformats.org/officeDocument/2006/relationships/image" Target="../media/image31.png"/><Relationship Id="rId6" Type="http://schemas.openxmlformats.org/officeDocument/2006/relationships/oleObject" Target="../embeddings/oleObject3.bin"/><Relationship Id="rId7" Type="http://schemas.openxmlformats.org/officeDocument/2006/relationships/image" Target="../media/image32.png"/><Relationship Id="rId8" Type="http://schemas.openxmlformats.org/officeDocument/2006/relationships/oleObject" Target="../embeddings/oleObject4.bin"/><Relationship Id="rId9" Type="http://schemas.openxmlformats.org/officeDocument/2006/relationships/image" Target="../media/image33.png"/><Relationship Id="rId10" Type="http://schemas.openxmlformats.org/officeDocument/2006/relationships/oleObject" Target="../embeddings/oleObject5.bin"/><Relationship Id="rId11" Type="http://schemas.openxmlformats.org/officeDocument/2006/relationships/image" Target="../media/image34.png"/><Relationship Id="rId1" Type="http://schemas.openxmlformats.org/officeDocument/2006/relationships/vmlDrawing" Target="../drawings/vmlDrawing2.vml"/><Relationship Id="rId2"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3.png"/><Relationship Id="rId5" Type="http://schemas.openxmlformats.org/officeDocument/2006/relationships/image" Target="../media/image14.png"/><Relationship Id="rId1" Type="http://schemas.openxmlformats.org/officeDocument/2006/relationships/slideLayout" Target="../slideLayouts/slideLayout7.xml"/><Relationship Id="rId2" Type="http://schemas.openxmlformats.org/officeDocument/2006/relationships/image" Target="../media/image11.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3.xml"/><Relationship Id="rId3" Type="http://schemas.openxmlformats.org/officeDocument/2006/relationships/image" Target="../media/image35.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6.emf"/></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7.png"/></Relationships>
</file>

<file path=ppt/slides/_rels/slide32.xml.rels><?xml version="1.0" encoding="UTF-8" standalone="yes"?>
<Relationships xmlns="http://schemas.openxmlformats.org/package/2006/relationships"><Relationship Id="rId3" Type="http://schemas.openxmlformats.org/officeDocument/2006/relationships/image" Target="../media/image39.jpeg"/><Relationship Id="rId4" Type="http://schemas.openxmlformats.org/officeDocument/2006/relationships/image" Target="../media/image40.jpeg"/><Relationship Id="rId5" Type="http://schemas.openxmlformats.org/officeDocument/2006/relationships/image" Target="../media/image41.jpeg"/><Relationship Id="rId1" Type="http://schemas.openxmlformats.org/officeDocument/2006/relationships/slideLayout" Target="../slideLayouts/slideLayout7.xml"/><Relationship Id="rId2" Type="http://schemas.openxmlformats.org/officeDocument/2006/relationships/image" Target="../media/image38.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4.xml"/><Relationship Id="rId3" Type="http://schemas.openxmlformats.org/officeDocument/2006/relationships/image" Target="../media/image42.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3.emf"/><Relationship Id="rId3" Type="http://schemas.openxmlformats.org/officeDocument/2006/relationships/image" Target="../media/image44.emf"/></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5.emf"/></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6.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7.jpe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 Id="rId3" Type="http://schemas.openxmlformats.org/officeDocument/2006/relationships/image" Target="../media/image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 Id="rId3"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5" Type="http://schemas.openxmlformats.org/officeDocument/2006/relationships/image" Target="../media/image13.png"/><Relationship Id="rId6" Type="http://schemas.openxmlformats.org/officeDocument/2006/relationships/image" Target="../media/image14.png"/><Relationship Id="rId1" Type="http://schemas.openxmlformats.org/officeDocument/2006/relationships/slideLayout" Target="../slideLayouts/slideLayout7.xml"/><Relationship Id="rId2" Type="http://schemas.openxmlformats.org/officeDocument/2006/relationships/notesSlide" Target="../notesSlides/notesSlide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 Id="rId3" Type="http://schemas.openxmlformats.org/officeDocument/2006/relationships/image" Target="../media/image1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xml"/><Relationship Id="rId3"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Patient BT-Pre-Operative Frontal View">
            <a:hlinkClick r:id="rId3"/>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343112" y="3184452"/>
            <a:ext cx="2234565" cy="2361010"/>
          </a:xfrm>
          <a:prstGeom prst="rect">
            <a:avLst/>
          </a:prstGeom>
          <a:noFill/>
          <a:ln>
            <a:noFill/>
          </a:ln>
        </p:spPr>
      </p:pic>
      <p:pic>
        <p:nvPicPr>
          <p:cNvPr id="4" name="Picture 3" descr="http://www.wjgnet.com/1007-9327/full/v14/i5/WJG-14-815-g003.jpg"/>
          <p:cNvPicPr/>
          <p:nvPr/>
        </p:nvPicPr>
        <p:blipFill>
          <a:blip r:embed="rId5" cstate="print">
            <a:extLst>
              <a:ext uri="{28A0092B-C50C-407E-A947-70E740481C1C}">
                <a14:useLocalDpi xmlns:a14="http://schemas.microsoft.com/office/drawing/2010/main"/>
              </a:ext>
            </a:extLst>
          </a:blip>
          <a:srcRect/>
          <a:stretch>
            <a:fillRect/>
          </a:stretch>
        </p:blipFill>
        <p:spPr bwMode="auto">
          <a:xfrm>
            <a:off x="2833560" y="3184452"/>
            <a:ext cx="2557463" cy="2361010"/>
          </a:xfrm>
          <a:prstGeom prst="rect">
            <a:avLst/>
          </a:prstGeom>
          <a:noFill/>
          <a:ln>
            <a:noFill/>
          </a:ln>
        </p:spPr>
      </p:pic>
      <p:sp>
        <p:nvSpPr>
          <p:cNvPr id="6" name="TextBox 5"/>
          <p:cNvSpPr txBox="1"/>
          <p:nvPr/>
        </p:nvSpPr>
        <p:spPr>
          <a:xfrm>
            <a:off x="390322" y="451342"/>
            <a:ext cx="8165306" cy="1708160"/>
          </a:xfrm>
          <a:prstGeom prst="rect">
            <a:avLst/>
          </a:prstGeom>
          <a:noFill/>
        </p:spPr>
        <p:txBody>
          <a:bodyPr wrap="square" rtlCol="0">
            <a:spAutoFit/>
          </a:bodyPr>
          <a:lstStyle/>
          <a:p>
            <a:r>
              <a:rPr lang="en-CA" sz="2800" b="1" dirty="0">
                <a:solidFill>
                  <a:schemeClr val="tx2">
                    <a:lumMod val="50000"/>
                  </a:schemeClr>
                </a:solidFill>
              </a:rPr>
              <a:t>Unresolved Abdominal wounds leaving Hernia, Mesh and/or Skin Graft</a:t>
            </a:r>
          </a:p>
          <a:p>
            <a:endParaRPr lang="en-CA" sz="2100" b="1" dirty="0">
              <a:solidFill>
                <a:schemeClr val="tx2">
                  <a:lumMod val="50000"/>
                </a:schemeClr>
              </a:solidFill>
            </a:endParaRPr>
          </a:p>
          <a:p>
            <a:r>
              <a:rPr lang="en-CA" sz="2800" b="1" dirty="0">
                <a:solidFill>
                  <a:schemeClr val="tx2">
                    <a:lumMod val="50000"/>
                  </a:schemeClr>
                </a:solidFill>
              </a:rPr>
              <a:t>Poor Quality of Life – Burden on Healthcare system</a:t>
            </a:r>
          </a:p>
        </p:txBody>
      </p:sp>
      <p:pic>
        <p:nvPicPr>
          <p:cNvPr id="7171" name="Picture 1"/>
          <p:cNvPicPr>
            <a:picLocks noChangeAspect="1" noChangeArrowheads="1"/>
          </p:cNvPicPr>
          <p:nvPr/>
        </p:nvPicPr>
        <p:blipFill rotWithShape="1">
          <a:blip r:embed="rId6" cstate="print">
            <a:extLst>
              <a:ext uri="{28A0092B-C50C-407E-A947-70E740481C1C}">
                <a14:useLocalDpi xmlns:a14="http://schemas.microsoft.com/office/drawing/2010/main"/>
              </a:ext>
            </a:extLst>
          </a:blip>
          <a:srcRect/>
          <a:stretch/>
        </p:blipFill>
        <p:spPr bwMode="auto">
          <a:xfrm>
            <a:off x="5646906" y="3184452"/>
            <a:ext cx="2908722" cy="2361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0524839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8418" name="Picture 2"/>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1657350" y="1275161"/>
            <a:ext cx="5886450" cy="40969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8419" name="Text Box 3"/>
          <p:cNvSpPr txBox="1">
            <a:spLocks noChangeArrowheads="1"/>
          </p:cNvSpPr>
          <p:nvPr/>
        </p:nvSpPr>
        <p:spPr bwMode="auto">
          <a:xfrm>
            <a:off x="4686300" y="4929189"/>
            <a:ext cx="2511029" cy="323165"/>
          </a:xfrm>
          <a:prstGeom prst="rect">
            <a:avLst/>
          </a:prstGeom>
          <a:solidFill>
            <a:srgbClr val="9DBAC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cs typeface="Arial" panose="020B0604020202020204" pitchFamily="34" charset="0"/>
              </a:defRPr>
            </a:lvl1pPr>
            <a:lvl2pPr marL="742950" indent="-285750">
              <a:defRPr sz="2400">
                <a:solidFill>
                  <a:schemeClr val="tx1"/>
                </a:solidFill>
                <a:latin typeface="Times New Roman" panose="02020603050405020304" pitchFamily="18" charset="0"/>
                <a:cs typeface="Arial" panose="020B0604020202020204" pitchFamily="34" charset="0"/>
              </a:defRPr>
            </a:lvl2pPr>
            <a:lvl3pPr marL="1143000" indent="-228600">
              <a:defRPr sz="2400">
                <a:solidFill>
                  <a:schemeClr val="tx1"/>
                </a:solidFill>
                <a:latin typeface="Times New Roman" panose="02020603050405020304" pitchFamily="18" charset="0"/>
                <a:cs typeface="Arial" panose="020B0604020202020204" pitchFamily="34" charset="0"/>
              </a:defRPr>
            </a:lvl3pPr>
            <a:lvl4pPr marL="1600200" indent="-228600">
              <a:defRPr sz="2400">
                <a:solidFill>
                  <a:schemeClr val="tx1"/>
                </a:solidFill>
                <a:latin typeface="Times New Roman" panose="02020603050405020304" pitchFamily="18" charset="0"/>
                <a:cs typeface="Arial" panose="020B0604020202020204" pitchFamily="34" charset="0"/>
              </a:defRPr>
            </a:lvl4pPr>
            <a:lvl5pPr marL="2057400" indent="-22860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eaLnBrk="1" hangingPunct="1">
              <a:spcBef>
                <a:spcPct val="50000"/>
              </a:spcBef>
            </a:pPr>
            <a:r>
              <a:rPr lang="en-US" altLang="en-US" sz="1500" b="1">
                <a:solidFill>
                  <a:schemeClr val="bg1"/>
                </a:solidFill>
                <a:latin typeface="Verdana" panose="020B0604030504040204" pitchFamily="34" charset="0"/>
              </a:rPr>
              <a:t>Fascia Closed Day 6</a:t>
            </a:r>
          </a:p>
        </p:txBody>
      </p:sp>
      <p:sp>
        <p:nvSpPr>
          <p:cNvPr id="188420" name="Text Box 5"/>
          <p:cNvSpPr txBox="1">
            <a:spLocks noChangeArrowheads="1"/>
          </p:cNvSpPr>
          <p:nvPr/>
        </p:nvSpPr>
        <p:spPr bwMode="auto">
          <a:xfrm>
            <a:off x="1839516" y="1290639"/>
            <a:ext cx="1714500" cy="323165"/>
          </a:xfrm>
          <a:prstGeom prst="rect">
            <a:avLst/>
          </a:prstGeom>
          <a:solidFill>
            <a:srgbClr val="6B95B5">
              <a:alpha val="7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cs typeface="Arial" panose="020B0604020202020204" pitchFamily="34" charset="0"/>
              </a:defRPr>
            </a:lvl1pPr>
            <a:lvl2pPr marL="742950" indent="-285750">
              <a:defRPr sz="2400">
                <a:solidFill>
                  <a:schemeClr val="tx1"/>
                </a:solidFill>
                <a:latin typeface="Times New Roman" panose="02020603050405020304" pitchFamily="18" charset="0"/>
                <a:cs typeface="Arial" panose="020B0604020202020204" pitchFamily="34" charset="0"/>
              </a:defRPr>
            </a:lvl2pPr>
            <a:lvl3pPr marL="1143000" indent="-228600">
              <a:defRPr sz="2400">
                <a:solidFill>
                  <a:schemeClr val="tx1"/>
                </a:solidFill>
                <a:latin typeface="Times New Roman" panose="02020603050405020304" pitchFamily="18" charset="0"/>
                <a:cs typeface="Arial" panose="020B0604020202020204" pitchFamily="34" charset="0"/>
              </a:defRPr>
            </a:lvl3pPr>
            <a:lvl4pPr marL="1600200" indent="-228600">
              <a:defRPr sz="2400">
                <a:solidFill>
                  <a:schemeClr val="tx1"/>
                </a:solidFill>
                <a:latin typeface="Times New Roman" panose="02020603050405020304" pitchFamily="18" charset="0"/>
                <a:cs typeface="Arial" panose="020B0604020202020204" pitchFamily="34" charset="0"/>
              </a:defRPr>
            </a:lvl4pPr>
            <a:lvl5pPr marL="2057400" indent="-22860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eaLnBrk="1" hangingPunct="1">
              <a:spcBef>
                <a:spcPct val="50000"/>
              </a:spcBef>
            </a:pPr>
            <a:r>
              <a:rPr lang="en-US" altLang="en-US" sz="1500" b="1">
                <a:solidFill>
                  <a:schemeClr val="bg1"/>
                </a:solidFill>
                <a:latin typeface="Verdana" panose="020B0604030504040204" pitchFamily="34" charset="0"/>
              </a:rPr>
              <a:t>MVA Victim</a:t>
            </a:r>
          </a:p>
        </p:txBody>
      </p:sp>
    </p:spTree>
    <p:extLst>
      <p:ext uri="{BB962C8B-B14F-4D97-AF65-F5344CB8AC3E}">
        <p14:creationId xmlns:p14="http://schemas.microsoft.com/office/powerpoint/2010/main" val="39803660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86595" y="0"/>
            <a:ext cx="7919049" cy="6986528"/>
          </a:xfrm>
          <a:prstGeom prst="rect">
            <a:avLst/>
          </a:prstGeom>
        </p:spPr>
        <p:txBody>
          <a:bodyPr wrap="square">
            <a:spAutoFit/>
          </a:bodyPr>
          <a:lstStyle/>
          <a:p>
            <a:r>
              <a:rPr lang="en-CA" sz="2800" b="1" dirty="0"/>
              <a:t>Muscle cells need calcium </a:t>
            </a:r>
            <a:r>
              <a:rPr lang="en-CA" sz="2800" b="1" dirty="0" smtClean="0"/>
              <a:t>pumps</a:t>
            </a:r>
            <a:endParaRPr lang="en-CA" sz="2800" b="1" dirty="0"/>
          </a:p>
          <a:p>
            <a:r>
              <a:rPr lang="en-CA" sz="2800" dirty="0"/>
              <a:t>An impulse from a motor neuron causes stimulus of a muscle cell by acetylcholine. In response, the muscle cell allows an influx of sodium ions, which then stimulate a muscle impulse. The muscle cell’s sarcoplasmic reticulum responds to this impulse by becoming more permeable to Ca</a:t>
            </a:r>
            <a:r>
              <a:rPr lang="en-CA" sz="2800" baseline="30000" dirty="0"/>
              <a:t>2+</a:t>
            </a:r>
            <a:r>
              <a:rPr lang="en-CA" sz="2800" dirty="0"/>
              <a:t>. The diffusion of Ca</a:t>
            </a:r>
            <a:r>
              <a:rPr lang="en-CA" sz="2800" baseline="30000" dirty="0"/>
              <a:t>2+</a:t>
            </a:r>
            <a:r>
              <a:rPr lang="en-CA" sz="2800" dirty="0"/>
              <a:t> into the muscle fiber’s cytoplasm allows the Ca</a:t>
            </a:r>
            <a:r>
              <a:rPr lang="en-CA" sz="2800" baseline="30000" dirty="0"/>
              <a:t>2+</a:t>
            </a:r>
            <a:r>
              <a:rPr lang="en-CA" sz="2800" dirty="0"/>
              <a:t> to bind to the troponin of the muscle’s thin filament. This binding triggers events with the fiber’s filaments that result in a contraction cycle. When the acetylcholine is decomposed, the membrane’s permeability decreases. The calcium ATPase pumps actively transport the Ca</a:t>
            </a:r>
            <a:r>
              <a:rPr lang="en-CA" sz="2800" baseline="30000" dirty="0"/>
              <a:t>2+</a:t>
            </a:r>
            <a:r>
              <a:rPr lang="en-CA" sz="2800" dirty="0"/>
              <a:t> back into the sarcoplasmic reticulum starting the events which relax the muscle. </a:t>
            </a:r>
            <a:r>
              <a:rPr lang="en-CA" sz="2800" baseline="30000" dirty="0">
                <a:hlinkClick r:id="rId3"/>
              </a:rPr>
              <a:t>[4]</a:t>
            </a:r>
            <a:endParaRPr lang="en-CA" sz="2800" dirty="0">
              <a:effectLst/>
            </a:endParaRPr>
          </a:p>
        </p:txBody>
      </p:sp>
    </p:spTree>
    <p:extLst>
      <p:ext uri="{BB962C8B-B14F-4D97-AF65-F5344CB8AC3E}">
        <p14:creationId xmlns:p14="http://schemas.microsoft.com/office/powerpoint/2010/main" val="108309819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0466" name="Picture 2"/>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1600200" y="1196578"/>
            <a:ext cx="5943600" cy="4224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0467" name="Text Box 3"/>
          <p:cNvSpPr txBox="1">
            <a:spLocks noChangeArrowheads="1"/>
          </p:cNvSpPr>
          <p:nvPr/>
        </p:nvSpPr>
        <p:spPr bwMode="auto">
          <a:xfrm>
            <a:off x="3429000" y="4929189"/>
            <a:ext cx="3768329" cy="323165"/>
          </a:xfrm>
          <a:prstGeom prst="rect">
            <a:avLst/>
          </a:prstGeom>
          <a:solidFill>
            <a:srgbClr val="9DBAC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cs typeface="Arial" panose="020B0604020202020204" pitchFamily="34" charset="0"/>
              </a:defRPr>
            </a:lvl1pPr>
            <a:lvl2pPr marL="742950" indent="-285750">
              <a:defRPr sz="2400">
                <a:solidFill>
                  <a:schemeClr val="tx1"/>
                </a:solidFill>
                <a:latin typeface="Times New Roman" panose="02020603050405020304" pitchFamily="18" charset="0"/>
                <a:cs typeface="Arial" panose="020B0604020202020204" pitchFamily="34" charset="0"/>
              </a:defRPr>
            </a:lvl2pPr>
            <a:lvl3pPr marL="1143000" indent="-228600">
              <a:defRPr sz="2400">
                <a:solidFill>
                  <a:schemeClr val="tx1"/>
                </a:solidFill>
                <a:latin typeface="Times New Roman" panose="02020603050405020304" pitchFamily="18" charset="0"/>
                <a:cs typeface="Arial" panose="020B0604020202020204" pitchFamily="34" charset="0"/>
              </a:defRPr>
            </a:lvl3pPr>
            <a:lvl4pPr marL="1600200" indent="-228600">
              <a:defRPr sz="2400">
                <a:solidFill>
                  <a:schemeClr val="tx1"/>
                </a:solidFill>
                <a:latin typeface="Times New Roman" panose="02020603050405020304" pitchFamily="18" charset="0"/>
                <a:cs typeface="Arial" panose="020B0604020202020204" pitchFamily="34" charset="0"/>
              </a:defRPr>
            </a:lvl4pPr>
            <a:lvl5pPr marL="2057400" indent="-22860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eaLnBrk="1" hangingPunct="1">
              <a:spcBef>
                <a:spcPct val="50000"/>
              </a:spcBef>
            </a:pPr>
            <a:r>
              <a:rPr lang="en-US" altLang="en-US" sz="1500" b="1">
                <a:solidFill>
                  <a:schemeClr val="bg1"/>
                </a:solidFill>
                <a:latin typeface="Verdana" panose="020B0604030504040204" pitchFamily="34" charset="0"/>
              </a:rPr>
              <a:t>Fascia Closure verified Day 10</a:t>
            </a:r>
          </a:p>
        </p:txBody>
      </p:sp>
      <p:sp>
        <p:nvSpPr>
          <p:cNvPr id="190468" name="Text Box 5"/>
          <p:cNvSpPr txBox="1">
            <a:spLocks noChangeArrowheads="1"/>
          </p:cNvSpPr>
          <p:nvPr/>
        </p:nvSpPr>
        <p:spPr bwMode="auto">
          <a:xfrm>
            <a:off x="1839516" y="1290639"/>
            <a:ext cx="1714500" cy="323165"/>
          </a:xfrm>
          <a:prstGeom prst="rect">
            <a:avLst/>
          </a:prstGeom>
          <a:solidFill>
            <a:srgbClr val="6B95B5">
              <a:alpha val="7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cs typeface="Arial" panose="020B0604020202020204" pitchFamily="34" charset="0"/>
              </a:defRPr>
            </a:lvl1pPr>
            <a:lvl2pPr marL="742950" indent="-285750">
              <a:defRPr sz="2400">
                <a:solidFill>
                  <a:schemeClr val="tx1"/>
                </a:solidFill>
                <a:latin typeface="Times New Roman" panose="02020603050405020304" pitchFamily="18" charset="0"/>
                <a:cs typeface="Arial" panose="020B0604020202020204" pitchFamily="34" charset="0"/>
              </a:defRPr>
            </a:lvl2pPr>
            <a:lvl3pPr marL="1143000" indent="-228600">
              <a:defRPr sz="2400">
                <a:solidFill>
                  <a:schemeClr val="tx1"/>
                </a:solidFill>
                <a:latin typeface="Times New Roman" panose="02020603050405020304" pitchFamily="18" charset="0"/>
                <a:cs typeface="Arial" panose="020B0604020202020204" pitchFamily="34" charset="0"/>
              </a:defRPr>
            </a:lvl3pPr>
            <a:lvl4pPr marL="1600200" indent="-228600">
              <a:defRPr sz="2400">
                <a:solidFill>
                  <a:schemeClr val="tx1"/>
                </a:solidFill>
                <a:latin typeface="Times New Roman" panose="02020603050405020304" pitchFamily="18" charset="0"/>
                <a:cs typeface="Arial" panose="020B0604020202020204" pitchFamily="34" charset="0"/>
              </a:defRPr>
            </a:lvl4pPr>
            <a:lvl5pPr marL="2057400" indent="-22860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eaLnBrk="1" hangingPunct="1">
              <a:spcBef>
                <a:spcPct val="50000"/>
              </a:spcBef>
            </a:pPr>
            <a:r>
              <a:rPr lang="en-US" altLang="en-US" sz="1500" b="1">
                <a:solidFill>
                  <a:schemeClr val="bg1"/>
                </a:solidFill>
                <a:latin typeface="Verdana" panose="020B0604030504040204" pitchFamily="34" charset="0"/>
              </a:rPr>
              <a:t>MVA Victim</a:t>
            </a:r>
          </a:p>
        </p:txBody>
      </p:sp>
    </p:spTree>
    <p:extLst>
      <p:ext uri="{BB962C8B-B14F-4D97-AF65-F5344CB8AC3E}">
        <p14:creationId xmlns:p14="http://schemas.microsoft.com/office/powerpoint/2010/main" val="110765824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6226" name="Picture 2"/>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1771650" y="1200150"/>
            <a:ext cx="5600700" cy="42017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36227" name="Text Box 3"/>
          <p:cNvSpPr txBox="1">
            <a:spLocks noChangeArrowheads="1"/>
          </p:cNvSpPr>
          <p:nvPr/>
        </p:nvSpPr>
        <p:spPr bwMode="auto">
          <a:xfrm>
            <a:off x="4686300" y="4929189"/>
            <a:ext cx="2511029" cy="323165"/>
          </a:xfrm>
          <a:prstGeom prst="rect">
            <a:avLst/>
          </a:prstGeom>
          <a:solidFill>
            <a:srgbClr val="9DBAC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algn="ctr" eaLnBrk="1" hangingPunct="1">
              <a:spcBef>
                <a:spcPct val="50000"/>
              </a:spcBef>
              <a:buClrTx/>
              <a:buSzTx/>
              <a:buFontTx/>
              <a:buNone/>
            </a:pPr>
            <a:r>
              <a:rPr lang="en-US" altLang="en-US" sz="1500" b="1">
                <a:solidFill>
                  <a:schemeClr val="bg1"/>
                </a:solidFill>
                <a:latin typeface="Verdana" panose="020B0604030504040204" pitchFamily="34" charset="0"/>
              </a:rPr>
              <a:t>One Year Follow-up</a:t>
            </a:r>
          </a:p>
        </p:txBody>
      </p:sp>
      <p:sp>
        <p:nvSpPr>
          <p:cNvPr id="436228" name="Text Box 5"/>
          <p:cNvSpPr txBox="1">
            <a:spLocks noChangeArrowheads="1"/>
          </p:cNvSpPr>
          <p:nvPr/>
        </p:nvSpPr>
        <p:spPr bwMode="auto">
          <a:xfrm>
            <a:off x="1839516" y="1290639"/>
            <a:ext cx="1714500" cy="323165"/>
          </a:xfrm>
          <a:prstGeom prst="rect">
            <a:avLst/>
          </a:prstGeom>
          <a:solidFill>
            <a:srgbClr val="6B95B5">
              <a:alpha val="7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algn="ctr" eaLnBrk="1" hangingPunct="1">
              <a:spcBef>
                <a:spcPct val="50000"/>
              </a:spcBef>
              <a:buClrTx/>
              <a:buSzTx/>
              <a:buFontTx/>
              <a:buNone/>
            </a:pPr>
            <a:r>
              <a:rPr lang="en-US" altLang="en-US" sz="1500" b="1">
                <a:solidFill>
                  <a:schemeClr val="bg1"/>
                </a:solidFill>
                <a:latin typeface="Verdana" panose="020B0604030504040204" pitchFamily="34" charset="0"/>
              </a:rPr>
              <a:t>MVA Victim</a:t>
            </a:r>
          </a:p>
        </p:txBody>
      </p:sp>
    </p:spTree>
    <p:extLst>
      <p:ext uri="{BB962C8B-B14F-4D97-AF65-F5344CB8AC3E}">
        <p14:creationId xmlns:p14="http://schemas.microsoft.com/office/powerpoint/2010/main" val="118987306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5"/>
          <p:cNvSpPr>
            <a:spLocks noChangeArrowheads="1"/>
          </p:cNvSpPr>
          <p:nvPr/>
        </p:nvSpPr>
        <p:spPr bwMode="auto">
          <a:xfrm>
            <a:off x="1543050" y="1285876"/>
            <a:ext cx="6057900" cy="507831"/>
          </a:xfrm>
          <a:prstGeom prst="rect">
            <a:avLst/>
          </a:prstGeom>
          <a:noFill/>
          <a:ln w="9525">
            <a:noFill/>
            <a:miter lim="800000"/>
            <a:headEnd/>
            <a:tailEnd/>
          </a:ln>
          <a:effectLst/>
        </p:spPr>
        <p:txBody>
          <a:bodyPr>
            <a:spAutoFit/>
          </a:bodyPr>
          <a:lstStyle/>
          <a:p>
            <a:pPr algn="ctr">
              <a:defRPr/>
            </a:pPr>
            <a:r>
              <a:rPr lang="en-US" sz="2700" b="1" dirty="0">
                <a:solidFill>
                  <a:schemeClr val="tx2">
                    <a:lumMod val="50000"/>
                  </a:schemeClr>
                </a:solidFill>
                <a:effectLst>
                  <a:outerShdw blurRad="38100" dist="38100" dir="2700000" algn="tl">
                    <a:srgbClr val="C0C0C0"/>
                  </a:outerShdw>
                </a:effectLst>
                <a:cs typeface="Arial" charset="0"/>
              </a:rPr>
              <a:t>ABRA is ONLY used with NPWT</a:t>
            </a:r>
          </a:p>
        </p:txBody>
      </p:sp>
      <p:pic>
        <p:nvPicPr>
          <p:cNvPr id="15364" name="Picture 4"/>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2514601" y="1885950"/>
            <a:ext cx="4079081" cy="3233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0146199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5"/>
          <p:cNvSpPr>
            <a:spLocks noChangeArrowheads="1"/>
          </p:cNvSpPr>
          <p:nvPr/>
        </p:nvSpPr>
        <p:spPr bwMode="auto">
          <a:xfrm>
            <a:off x="621507" y="1285875"/>
            <a:ext cx="7865269" cy="438582"/>
          </a:xfrm>
          <a:prstGeom prst="rect">
            <a:avLst/>
          </a:prstGeom>
          <a:noFill/>
          <a:ln w="9525">
            <a:noFill/>
            <a:miter lim="800000"/>
            <a:headEnd/>
            <a:tailEnd/>
          </a:ln>
          <a:effectLst/>
        </p:spPr>
        <p:txBody>
          <a:bodyPr wrap="square">
            <a:spAutoFit/>
          </a:bodyPr>
          <a:lstStyle/>
          <a:p>
            <a:pPr algn="ctr">
              <a:defRPr/>
            </a:pPr>
            <a:r>
              <a:rPr lang="en-US" sz="2250" dirty="0">
                <a:solidFill>
                  <a:schemeClr val="tx2">
                    <a:lumMod val="50000"/>
                  </a:schemeClr>
                </a:solidFill>
                <a:effectLst>
                  <a:outerShdw blurRad="38100" dist="38100" dir="2700000" algn="tl">
                    <a:srgbClr val="C0C0C0"/>
                  </a:outerShdw>
                </a:effectLst>
                <a:cs typeface="Arial" charset="0"/>
              </a:rPr>
              <a:t>The main thing NPWT does not provide is medial fascial traction.</a:t>
            </a:r>
          </a:p>
        </p:txBody>
      </p:sp>
      <p:graphicFrame>
        <p:nvGraphicFramePr>
          <p:cNvPr id="1026" name="Object 18"/>
          <p:cNvGraphicFramePr>
            <a:graphicFrameLocks noChangeAspect="1"/>
          </p:cNvGraphicFramePr>
          <p:nvPr>
            <p:extLst>
              <p:ext uri="{D42A27DB-BD31-4B8C-83A1-F6EECF244321}">
                <p14:modId xmlns:p14="http://schemas.microsoft.com/office/powerpoint/2010/main" val="3309747910"/>
              </p:ext>
            </p:extLst>
          </p:nvPr>
        </p:nvGraphicFramePr>
        <p:xfrm>
          <a:off x="2010965" y="1793082"/>
          <a:ext cx="5086350" cy="3074194"/>
        </p:xfrm>
        <a:graphic>
          <a:graphicData uri="http://schemas.openxmlformats.org/presentationml/2006/ole">
            <mc:AlternateContent xmlns:mc="http://schemas.openxmlformats.org/markup-compatibility/2006">
              <mc:Choice xmlns:v="urn:schemas-microsoft-com:vml" Requires="v">
                <p:oleObj spid="_x0000_s6190" name="Bitmap Image" r:id="rId4" imgW="10469436" imgH="6323810" progId="PBrush">
                  <p:embed/>
                </p:oleObj>
              </mc:Choice>
              <mc:Fallback>
                <p:oleObj name="Bitmap Image" r:id="rId4" imgW="10469436" imgH="6323810" progId="PBrush">
                  <p:embed/>
                  <p:pic>
                    <p:nvPicPr>
                      <p:cNvPr id="0" name="Picture 4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10965" y="1793082"/>
                        <a:ext cx="5086350" cy="30741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Tree>
    <p:extLst>
      <p:ext uri="{BB962C8B-B14F-4D97-AF65-F5344CB8AC3E}">
        <p14:creationId xmlns:p14="http://schemas.microsoft.com/office/powerpoint/2010/main" val="303363198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5"/>
          <p:cNvSpPr>
            <a:spLocks noChangeArrowheads="1"/>
          </p:cNvSpPr>
          <p:nvPr/>
        </p:nvSpPr>
        <p:spPr bwMode="auto">
          <a:xfrm>
            <a:off x="1543050" y="1285875"/>
            <a:ext cx="6057900" cy="830997"/>
          </a:xfrm>
          <a:prstGeom prst="rect">
            <a:avLst/>
          </a:prstGeom>
          <a:noFill/>
          <a:ln w="9525">
            <a:noFill/>
            <a:miter lim="800000"/>
            <a:headEnd/>
            <a:tailEnd/>
          </a:ln>
          <a:effectLst/>
        </p:spPr>
        <p:txBody>
          <a:bodyPr>
            <a:spAutoFit/>
          </a:bodyPr>
          <a:lstStyle/>
          <a:p>
            <a:pPr algn="ctr">
              <a:defRPr/>
            </a:pPr>
            <a:r>
              <a:rPr lang="en-US" sz="2400" dirty="0">
                <a:solidFill>
                  <a:schemeClr val="tx2">
                    <a:lumMod val="50000"/>
                  </a:schemeClr>
                </a:solidFill>
                <a:effectLst>
                  <a:outerShdw blurRad="38100" dist="38100" dir="2700000" algn="tl">
                    <a:srgbClr val="C0C0C0"/>
                  </a:outerShdw>
                </a:effectLst>
                <a:cs typeface="Arial" charset="0"/>
              </a:rPr>
              <a:t>The main thing ABRA does provide is persistent </a:t>
            </a:r>
            <a:r>
              <a:rPr lang="en-US" sz="2400" i="1" dirty="0">
                <a:solidFill>
                  <a:schemeClr val="tx2">
                    <a:lumMod val="50000"/>
                  </a:schemeClr>
                </a:solidFill>
                <a:effectLst>
                  <a:outerShdw blurRad="38100" dist="38100" dir="2700000" algn="tl">
                    <a:srgbClr val="C0C0C0"/>
                  </a:outerShdw>
                </a:effectLst>
                <a:cs typeface="Arial" charset="0"/>
              </a:rPr>
              <a:t>elastic </a:t>
            </a:r>
            <a:r>
              <a:rPr lang="en-US" sz="2400" dirty="0">
                <a:solidFill>
                  <a:schemeClr val="tx2">
                    <a:lumMod val="50000"/>
                  </a:schemeClr>
                </a:solidFill>
                <a:effectLst>
                  <a:outerShdw blurRad="38100" dist="38100" dir="2700000" algn="tl">
                    <a:srgbClr val="C0C0C0"/>
                  </a:outerShdw>
                </a:effectLst>
                <a:cs typeface="Arial" charset="0"/>
              </a:rPr>
              <a:t>medial fascial traction</a:t>
            </a:r>
            <a:r>
              <a:rPr lang="en-US" sz="2250" dirty="0">
                <a:effectLst>
                  <a:outerShdw blurRad="38100" dist="38100" dir="2700000" algn="tl">
                    <a:srgbClr val="C0C0C0"/>
                  </a:outerShdw>
                </a:effectLst>
                <a:latin typeface="Arial" charset="0"/>
                <a:cs typeface="Arial" charset="0"/>
              </a:rPr>
              <a:t>.</a:t>
            </a:r>
          </a:p>
        </p:txBody>
      </p:sp>
      <p:pic>
        <p:nvPicPr>
          <p:cNvPr id="16388" name="Picture 2"/>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2343150" y="2171700"/>
            <a:ext cx="4552950" cy="307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1705239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5"/>
          <p:cNvSpPr>
            <a:spLocks noChangeArrowheads="1"/>
          </p:cNvSpPr>
          <p:nvPr/>
        </p:nvSpPr>
        <p:spPr bwMode="auto">
          <a:xfrm>
            <a:off x="942975" y="1285875"/>
            <a:ext cx="7743825" cy="830997"/>
          </a:xfrm>
          <a:prstGeom prst="rect">
            <a:avLst/>
          </a:prstGeom>
          <a:noFill/>
          <a:ln w="9525">
            <a:noFill/>
            <a:miter lim="800000"/>
            <a:headEnd/>
            <a:tailEnd/>
          </a:ln>
          <a:effectLst/>
        </p:spPr>
        <p:txBody>
          <a:bodyPr wrap="square">
            <a:spAutoFit/>
          </a:bodyPr>
          <a:lstStyle/>
          <a:p>
            <a:pPr algn="ctr">
              <a:defRPr/>
            </a:pPr>
            <a:r>
              <a:rPr lang="en-US" sz="2400" b="1" dirty="0">
                <a:effectLst>
                  <a:outerShdw blurRad="38100" dist="38100" dir="2700000" algn="tl">
                    <a:srgbClr val="C0C0C0"/>
                  </a:outerShdw>
                </a:effectLst>
                <a:cs typeface="Arial" charset="0"/>
              </a:rPr>
              <a:t>ABRA and NPWT are not just compatible, they are </a:t>
            </a:r>
            <a:r>
              <a:rPr lang="en-US" sz="2400" b="1" u="sng" dirty="0">
                <a:effectLst>
                  <a:outerShdw blurRad="38100" dist="38100" dir="2700000" algn="tl">
                    <a:srgbClr val="C0C0C0"/>
                  </a:outerShdw>
                </a:effectLst>
                <a:cs typeface="Arial" charset="0"/>
              </a:rPr>
              <a:t>complimentary!</a:t>
            </a:r>
          </a:p>
        </p:txBody>
      </p:sp>
      <p:pic>
        <p:nvPicPr>
          <p:cNvPr id="17412" name="Picture 4"/>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2343150" y="2114550"/>
            <a:ext cx="3943350" cy="31253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7648771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5"/>
          <p:cNvSpPr>
            <a:spLocks noChangeArrowheads="1"/>
          </p:cNvSpPr>
          <p:nvPr/>
        </p:nvSpPr>
        <p:spPr bwMode="auto">
          <a:xfrm>
            <a:off x="1582807" y="0"/>
            <a:ext cx="6057900" cy="1077218"/>
          </a:xfrm>
          <a:prstGeom prst="rect">
            <a:avLst/>
          </a:prstGeom>
          <a:noFill/>
          <a:ln w="9525">
            <a:noFill/>
            <a:miter lim="800000"/>
            <a:headEnd/>
            <a:tailEnd/>
          </a:ln>
          <a:effectLst/>
        </p:spPr>
        <p:txBody>
          <a:bodyPr>
            <a:spAutoFit/>
          </a:bodyPr>
          <a:lstStyle/>
          <a:p>
            <a:pPr algn="ctr">
              <a:defRPr/>
            </a:pPr>
            <a:r>
              <a:rPr lang="en-US" sz="3200" b="1" dirty="0" smtClean="0">
                <a:effectLst>
                  <a:outerShdw blurRad="38100" dist="38100" dir="2700000" algn="tl">
                    <a:srgbClr val="C0C0C0"/>
                  </a:outerShdw>
                </a:effectLst>
                <a:cs typeface="Arial" charset="0"/>
              </a:rPr>
              <a:t>ABRA &amp; NPWT Combination The </a:t>
            </a:r>
            <a:r>
              <a:rPr lang="en-US" sz="3200" b="1" dirty="0">
                <a:effectLst>
                  <a:outerShdw blurRad="38100" dist="38100" dir="2700000" algn="tl">
                    <a:srgbClr val="C0C0C0"/>
                  </a:outerShdw>
                </a:effectLst>
                <a:cs typeface="Arial" charset="0"/>
              </a:rPr>
              <a:t>Chart</a:t>
            </a:r>
          </a:p>
        </p:txBody>
      </p:sp>
      <p:graphicFrame>
        <p:nvGraphicFramePr>
          <p:cNvPr id="505144" name="Group 312"/>
          <p:cNvGraphicFramePr>
            <a:graphicFrameLocks noGrp="1"/>
          </p:cNvGraphicFramePr>
          <p:nvPr>
            <p:extLst>
              <p:ext uri="{D42A27DB-BD31-4B8C-83A1-F6EECF244321}">
                <p14:modId xmlns:p14="http://schemas.microsoft.com/office/powerpoint/2010/main" val="2441373948"/>
              </p:ext>
            </p:extLst>
          </p:nvPr>
        </p:nvGraphicFramePr>
        <p:xfrm>
          <a:off x="755374" y="1077218"/>
          <a:ext cx="7977808" cy="5541380"/>
        </p:xfrm>
        <a:graphic>
          <a:graphicData uri="http://schemas.openxmlformats.org/drawingml/2006/table">
            <a:tbl>
              <a:tblPr/>
              <a:tblGrid>
                <a:gridCol w="1906283"/>
                <a:gridCol w="2110690"/>
                <a:gridCol w="163768"/>
                <a:gridCol w="1946923"/>
                <a:gridCol w="328671"/>
                <a:gridCol w="1521473"/>
              </a:tblGrid>
              <a:tr h="287973">
                <a:tc>
                  <a:txBody>
                    <a:bodyPr/>
                    <a:lstStyle/>
                    <a:p>
                      <a:pPr marL="0" marR="0" lvl="0" indent="0" algn="l" defTabSz="914400" rtl="0" eaLnBrk="0" fontAlgn="ctr" latinLnBrk="0" hangingPunct="0">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cs typeface="Arial" charset="0"/>
                        </a:rPr>
                        <a:t>Problem Addressed?</a:t>
                      </a:r>
                      <a:endParaRPr kumimoji="0" lang="en-US" sz="1200" b="0" i="0" u="none" strike="noStrike" cap="none" normalizeH="0" baseline="0" dirty="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cs typeface="Arial" charset="0"/>
                        </a:rPr>
                        <a:t>NPWT ALONE</a:t>
                      </a:r>
                      <a:endParaRPr kumimoji="0" lang="en-US" sz="1200" b="0" i="0" u="none" strike="noStrike" cap="none" normalizeH="0" baseline="0" dirty="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pPr marL="0" marR="0" lvl="0" indent="0" algn="ctr" defTabSz="914400" rtl="0" eaLnBrk="0" fontAlgn="ctr" latinLnBrk="0" hangingPunct="0">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cs typeface="Arial" charset="0"/>
                        </a:rPr>
                        <a:t>ABRA ALONE</a:t>
                      </a:r>
                      <a:endParaRPr kumimoji="0" lang="en-US" sz="1200" b="0" i="0" u="none" strike="noStrike" cap="none" normalizeH="0" baseline="0" dirty="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pPr marL="0" marR="0" lvl="0" indent="0" algn="ctr" defTabSz="914400" rtl="0" eaLnBrk="0" fontAlgn="ctr" latinLnBrk="0" hangingPunct="0">
                        <a:lnSpc>
                          <a:spcPct val="100000"/>
                        </a:lnSpc>
                        <a:spcBef>
                          <a:spcPct val="0"/>
                        </a:spcBef>
                        <a:spcAft>
                          <a:spcPct val="0"/>
                        </a:spcAft>
                        <a:buClrTx/>
                        <a:buSzTx/>
                        <a:buFontTx/>
                        <a:buNone/>
                        <a:tabLst/>
                      </a:pPr>
                      <a:endParaRPr kumimoji="0" lang="en-US" sz="1200" b="0" i="0" u="none" strike="noStrike" cap="none" normalizeH="0" baseline="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NPWT + ABRA</a:t>
                      </a:r>
                      <a:endParaRPr kumimoji="0" lang="en-US" sz="1200" b="0" i="0" u="none" strike="noStrike" cap="none" normalizeH="0" baseline="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97424">
                <a:tc>
                  <a:txBody>
                    <a:bodyPr/>
                    <a:lstStyle/>
                    <a:p>
                      <a:pPr marL="0" marR="0" lvl="0" indent="0" algn="l" defTabSz="914400" rtl="0" eaLnBrk="0" fontAlgn="ctr" latinLnBrk="0" hangingPunct="0">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3rd space Loss of Domain</a:t>
                      </a:r>
                      <a:endParaRPr kumimoji="0" lang="en-US" sz="1200" b="0" i="0" u="none" strike="noStrike" cap="none" normalizeH="0" baseline="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0" fontAlgn="ctr" latinLnBrk="0" hangingPunct="0">
                        <a:lnSpc>
                          <a:spcPct val="100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Arial" charset="0"/>
                          <a:cs typeface="Arial" charset="0"/>
                        </a:rPr>
                        <a:t>YES helps restore 3rd spacing</a:t>
                      </a:r>
                      <a:endParaRPr kumimoji="0" lang="en-US" sz="1200" b="0" i="0" u="none" strike="noStrike" cap="none" normalizeH="0" baseline="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hMerge="1">
                  <a:txBody>
                    <a:bodyPr/>
                    <a:lstStyle/>
                    <a:p>
                      <a:pPr marL="0" marR="0" lvl="0" indent="0" algn="l" defTabSz="914400" rtl="0" eaLnBrk="0" fontAlgn="ctr" latinLnBrk="0" hangingPunct="0">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c gridSpan="2">
                  <a:txBody>
                    <a:bodyPr/>
                    <a:lstStyle/>
                    <a:p>
                      <a:pPr marL="0" marR="0" lvl="0" indent="0" algn="l" defTabSz="914400" rtl="0" eaLnBrk="0" fontAlgn="ctr"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charset="0"/>
                          <a:cs typeface="Arial" charset="0"/>
                        </a:rPr>
                        <a:t>YES, Restores domain</a:t>
                      </a:r>
                      <a:endParaRPr kumimoji="0" lang="en-US" sz="1200" b="0" i="0" u="none" strike="noStrike" cap="none" normalizeH="0" baseline="0" dirty="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c hMerge="1">
                  <a:txBody>
                    <a:bodyPr/>
                    <a:lstStyle/>
                    <a:p>
                      <a:pPr marL="0" marR="0" lvl="0" indent="0" algn="ctr" defTabSz="914400" rtl="0" eaLnBrk="0" fontAlgn="ctr" latinLnBrk="0" hangingPunct="0">
                        <a:lnSpc>
                          <a:spcPct val="100000"/>
                        </a:lnSpc>
                        <a:spcBef>
                          <a:spcPct val="0"/>
                        </a:spcBef>
                        <a:spcAft>
                          <a:spcPct val="0"/>
                        </a:spcAft>
                        <a:buClrTx/>
                        <a:buSzTx/>
                        <a:buFontTx/>
                        <a:buNone/>
                        <a:tabLst/>
                      </a:pPr>
                      <a:endParaRPr kumimoji="0" lang="en-US" sz="1200" b="0" i="0" u="none" strike="noStrike" cap="none" normalizeH="0" baseline="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Arial" charset="0"/>
                          <a:cs typeface="Arial" charset="0"/>
                        </a:rPr>
                        <a:t>YES</a:t>
                      </a:r>
                      <a:endParaRPr kumimoji="0" lang="en-US" sz="1200" b="0" i="0" u="none" strike="noStrike" cap="none" normalizeH="0" baseline="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r>
              <a:tr h="556483">
                <a:tc>
                  <a:txBody>
                    <a:bodyPr/>
                    <a:lstStyle/>
                    <a:p>
                      <a:pPr marL="0" marR="0" lvl="0" indent="0" algn="l" defTabSz="914400" rtl="0" eaLnBrk="0" fontAlgn="ctr" latinLnBrk="0" hangingPunct="0">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Abdominal Aspect Ratio </a:t>
                      </a:r>
                      <a:endParaRPr kumimoji="0" lang="en-US" sz="1200" b="0" i="0" u="none" strike="noStrike" cap="none" normalizeH="0" baseline="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0" fontAlgn="ctr"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charset="0"/>
                          <a:cs typeface="Arial" charset="0"/>
                        </a:rPr>
                        <a:t>NO, Does not address</a:t>
                      </a:r>
                      <a:endParaRPr kumimoji="0" lang="en-US" sz="1200" b="0" i="0" u="none" strike="noStrike" cap="none" normalizeH="0" baseline="0" dirty="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0000"/>
                    </a:solidFill>
                  </a:tcPr>
                </a:tc>
                <a:tc hMerge="1">
                  <a:txBody>
                    <a:bodyPr/>
                    <a:lstStyle/>
                    <a:p>
                      <a:pPr marL="0" marR="0" lvl="0" indent="0" algn="l" defTabSz="914400" rtl="0" eaLnBrk="0" fontAlgn="ctr" latinLnBrk="0" hangingPunct="0">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c gridSpan="2">
                  <a:txBody>
                    <a:bodyPr/>
                    <a:lstStyle/>
                    <a:p>
                      <a:pPr marL="0" marR="0" lvl="0" indent="0" algn="l" defTabSz="914400" rtl="0" eaLnBrk="0" fontAlgn="ctr"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charset="0"/>
                          <a:cs typeface="Arial" charset="0"/>
                        </a:rPr>
                        <a:t>YES, Increases cavity vol.</a:t>
                      </a:r>
                      <a:endParaRPr kumimoji="0" lang="en-US" sz="1200" b="0" i="0" u="none" strike="noStrike" cap="none" normalizeH="0" baseline="0" dirty="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c hMerge="1">
                  <a:txBody>
                    <a:bodyPr/>
                    <a:lstStyle/>
                    <a:p>
                      <a:pPr marL="0" marR="0" lvl="0" indent="0" algn="ctr" defTabSz="914400" rtl="0" eaLnBrk="0" fontAlgn="ctr" latinLnBrk="0" hangingPunct="0">
                        <a:lnSpc>
                          <a:spcPct val="100000"/>
                        </a:lnSpc>
                        <a:spcBef>
                          <a:spcPct val="0"/>
                        </a:spcBef>
                        <a:spcAft>
                          <a:spcPct val="0"/>
                        </a:spcAft>
                        <a:buClrTx/>
                        <a:buSzTx/>
                        <a:buFontTx/>
                        <a:buNone/>
                        <a:tabLst/>
                      </a:pPr>
                      <a:endParaRPr kumimoji="0" lang="en-US" sz="1200" b="0" i="0" u="none" strike="noStrike" cap="none" normalizeH="0" baseline="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Arial" charset="0"/>
                          <a:cs typeface="Arial" charset="0"/>
                        </a:rPr>
                        <a:t>YES</a:t>
                      </a:r>
                      <a:endParaRPr kumimoji="0" lang="en-US" sz="1200" b="0" i="0" u="none" strike="noStrike" cap="none" normalizeH="0" baseline="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r>
              <a:tr h="449095">
                <a:tc>
                  <a:txBody>
                    <a:bodyPr/>
                    <a:lstStyle/>
                    <a:p>
                      <a:pPr marL="0" marR="0" lvl="0" indent="0" algn="l" defTabSz="914400" rtl="0" eaLnBrk="0" fontAlgn="ctr" latinLnBrk="0" hangingPunct="0">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Fascial Retraction</a:t>
                      </a:r>
                      <a:endParaRPr kumimoji="0" lang="en-US" sz="1200" b="0" i="0" u="none" strike="noStrike" cap="none" normalizeH="0" baseline="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0" fontAlgn="ctr"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charset="0"/>
                          <a:cs typeface="Arial" charset="0"/>
                        </a:rPr>
                        <a:t>NO, Does not directly address, </a:t>
                      </a:r>
                      <a:endParaRPr kumimoji="0" lang="en-US" sz="1200" b="0" i="0" u="none" strike="noStrike" cap="none" normalizeH="0" baseline="0" dirty="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hMerge="1">
                  <a:txBody>
                    <a:bodyPr/>
                    <a:lstStyle/>
                    <a:p>
                      <a:pPr marL="0" marR="0" lvl="0" indent="0" algn="l" defTabSz="914400" rtl="0" eaLnBrk="0" fontAlgn="ctr" latinLnBrk="0" hangingPunct="0">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c gridSpan="2">
                  <a:txBody>
                    <a:bodyPr/>
                    <a:lstStyle/>
                    <a:p>
                      <a:pPr marL="0" marR="0" lvl="0" indent="0" algn="l" defTabSz="914400" rtl="0" eaLnBrk="0" fontAlgn="ctr"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charset="0"/>
                          <a:cs typeface="Arial" charset="0"/>
                        </a:rPr>
                        <a:t>YES, dynamic medial traction</a:t>
                      </a:r>
                      <a:endParaRPr kumimoji="0" lang="en-US" sz="1200" b="0" i="0" u="none" strike="noStrike" cap="none" normalizeH="0" baseline="0" dirty="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c hMerge="1">
                  <a:txBody>
                    <a:bodyPr/>
                    <a:lstStyle/>
                    <a:p>
                      <a:pPr marL="0" marR="0" lvl="0" indent="0" algn="ctr" defTabSz="914400" rtl="0" eaLnBrk="0" fontAlgn="ctr" latinLnBrk="0" hangingPunct="0">
                        <a:lnSpc>
                          <a:spcPct val="100000"/>
                        </a:lnSpc>
                        <a:spcBef>
                          <a:spcPct val="0"/>
                        </a:spcBef>
                        <a:spcAft>
                          <a:spcPct val="0"/>
                        </a:spcAft>
                        <a:buClrTx/>
                        <a:buSzTx/>
                        <a:buFontTx/>
                        <a:buNone/>
                        <a:tabLst/>
                      </a:pPr>
                      <a:endParaRPr kumimoji="0" lang="en-US" sz="1200" b="0" i="0" u="none" strike="noStrike" cap="none" normalizeH="0" baseline="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Arial" charset="0"/>
                          <a:cs typeface="Arial" charset="0"/>
                        </a:rPr>
                        <a:t>YES</a:t>
                      </a:r>
                      <a:endParaRPr kumimoji="0" lang="en-US" sz="1200" b="0" i="0" u="none" strike="noStrike" cap="none" normalizeH="0" baseline="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r>
              <a:tr h="471295">
                <a:tc>
                  <a:txBody>
                    <a:bodyPr/>
                    <a:lstStyle/>
                    <a:p>
                      <a:pPr marL="0" marR="0" lvl="0" indent="0" algn="l" defTabSz="914400" rtl="0" eaLnBrk="0" fontAlgn="ctr" latinLnBrk="0" hangingPunct="0">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Ventilation Problems</a:t>
                      </a:r>
                      <a:endParaRPr kumimoji="0" lang="en-US" sz="1200" b="0" i="0" u="none" strike="noStrike" cap="none" normalizeH="0" baseline="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0" fontAlgn="ctr" latinLnBrk="0" hangingPunct="0">
                        <a:lnSpc>
                          <a:spcPct val="100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Arial" charset="0"/>
                          <a:cs typeface="Arial" charset="0"/>
                        </a:rPr>
                        <a:t>YES helps support ventilation</a:t>
                      </a:r>
                      <a:endParaRPr kumimoji="0" lang="en-US" sz="1200" b="0" i="0" u="none" strike="noStrike" cap="none" normalizeH="0" baseline="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c hMerge="1">
                  <a:txBody>
                    <a:bodyPr/>
                    <a:lstStyle/>
                    <a:p>
                      <a:pPr marL="0" marR="0" lvl="0" indent="0" algn="l" defTabSz="914400" rtl="0" eaLnBrk="0" fontAlgn="ctr" latinLnBrk="0" hangingPunct="0">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c gridSpan="2">
                  <a:txBody>
                    <a:bodyPr/>
                    <a:lstStyle/>
                    <a:p>
                      <a:pPr marL="0" marR="0" lvl="0" indent="0" algn="l" defTabSz="914400" rtl="0" eaLnBrk="0" fontAlgn="ctr"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charset="0"/>
                          <a:cs typeface="Arial" charset="0"/>
                        </a:rPr>
                        <a:t>YES, Normalizes pressures</a:t>
                      </a:r>
                      <a:endParaRPr kumimoji="0" lang="en-US" sz="1200" b="0" i="0" u="none" strike="noStrike" cap="none" normalizeH="0" baseline="0" dirty="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c hMerge="1">
                  <a:txBody>
                    <a:bodyPr/>
                    <a:lstStyle/>
                    <a:p>
                      <a:pPr marL="0" marR="0" lvl="0" indent="0" algn="ctr" defTabSz="914400" rtl="0" eaLnBrk="0" fontAlgn="ctr" latinLnBrk="0" hangingPunct="0">
                        <a:lnSpc>
                          <a:spcPct val="100000"/>
                        </a:lnSpc>
                        <a:spcBef>
                          <a:spcPct val="0"/>
                        </a:spcBef>
                        <a:spcAft>
                          <a:spcPct val="0"/>
                        </a:spcAft>
                        <a:buClrTx/>
                        <a:buSzTx/>
                        <a:buFontTx/>
                        <a:buNone/>
                        <a:tabLst/>
                      </a:pPr>
                      <a:endParaRPr kumimoji="0" lang="en-US" sz="1200" b="0" i="0" u="none" strike="noStrike" cap="none" normalizeH="0" baseline="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Arial" charset="0"/>
                          <a:cs typeface="Arial" charset="0"/>
                        </a:rPr>
                        <a:t>YES</a:t>
                      </a:r>
                      <a:endParaRPr kumimoji="0" lang="en-US" sz="1200" b="0" i="0" u="none" strike="noStrike" cap="none" normalizeH="0" baseline="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r>
              <a:tr h="465607">
                <a:tc>
                  <a:txBody>
                    <a:bodyPr/>
                    <a:lstStyle/>
                    <a:p>
                      <a:pPr marL="0" marR="0" lvl="0" indent="0" algn="l" defTabSz="914400" rtl="0" eaLnBrk="0" fontAlgn="ctr" latinLnBrk="0" hangingPunct="0">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cs typeface="Arial" charset="0"/>
                        </a:rPr>
                        <a:t>Fistula Formation</a:t>
                      </a:r>
                      <a:endParaRPr kumimoji="0" lang="en-US" sz="1200" b="0" i="0" u="none" strike="noStrike" cap="none" normalizeH="0" baseline="0" dirty="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0" fontAlgn="ctr" latinLnBrk="0" hangingPunct="0">
                        <a:lnSpc>
                          <a:spcPct val="100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Arial" charset="0"/>
                          <a:cs typeface="Arial" charset="0"/>
                        </a:rPr>
                        <a:t>YES lowest rates 1.6 to 4.4%</a:t>
                      </a:r>
                      <a:endParaRPr kumimoji="0" lang="en-US" sz="1200" b="0" i="0" u="none" strike="noStrike" cap="none" normalizeH="0" baseline="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hMerge="1">
                  <a:txBody>
                    <a:bodyPr/>
                    <a:lstStyle/>
                    <a:p>
                      <a:pPr marL="0" marR="0" lvl="0" indent="0" algn="l" defTabSz="914400" rtl="0" eaLnBrk="0" fontAlgn="ctr" latinLnBrk="0" hangingPunct="0">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c gridSpan="2">
                  <a:txBody>
                    <a:bodyPr/>
                    <a:lstStyle/>
                    <a:p>
                      <a:pPr marL="0" marR="0" lvl="0" indent="0" algn="l" defTabSz="914400" rtl="0" eaLnBrk="0" fontAlgn="ctr"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charset="0"/>
                          <a:cs typeface="Arial" charset="0"/>
                        </a:rPr>
                        <a:t>YES, rapid Abdominal closure</a:t>
                      </a:r>
                      <a:endParaRPr kumimoji="0" lang="en-US" sz="1200" b="0" i="0" u="none" strike="noStrike" cap="none" normalizeH="0" baseline="0" dirty="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c hMerge="1">
                  <a:txBody>
                    <a:bodyPr/>
                    <a:lstStyle/>
                    <a:p>
                      <a:pPr marL="0" marR="0" lvl="0" indent="0" algn="ctr" defTabSz="914400" rtl="0" eaLnBrk="0" fontAlgn="ctr" latinLnBrk="0" hangingPunct="0">
                        <a:lnSpc>
                          <a:spcPct val="100000"/>
                        </a:lnSpc>
                        <a:spcBef>
                          <a:spcPct val="0"/>
                        </a:spcBef>
                        <a:spcAft>
                          <a:spcPct val="0"/>
                        </a:spcAft>
                        <a:buClrTx/>
                        <a:buSzTx/>
                        <a:buFontTx/>
                        <a:buNone/>
                        <a:tabLst/>
                      </a:pPr>
                      <a:endParaRPr kumimoji="0" lang="en-US" sz="1200" b="0" i="0" u="none" strike="noStrike" cap="none" normalizeH="0" baseline="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Arial" charset="0"/>
                          <a:cs typeface="Arial" charset="0"/>
                        </a:rPr>
                        <a:t>YES</a:t>
                      </a:r>
                      <a:endParaRPr kumimoji="0" lang="en-US" sz="1200" b="0" i="0" u="none" strike="noStrike" cap="none" normalizeH="0" baseline="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r>
              <a:tr h="571656">
                <a:tc>
                  <a:txBody>
                    <a:bodyPr/>
                    <a:lstStyle/>
                    <a:p>
                      <a:pPr marL="0" marR="0" lvl="0" indent="0" algn="l" defTabSz="914400" rtl="0" eaLnBrk="0" fontAlgn="ctr" latinLnBrk="0" hangingPunct="0">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cs typeface="Arial" charset="0"/>
                        </a:rPr>
                        <a:t>Intra-Abdominal hypertension</a:t>
                      </a:r>
                      <a:endParaRPr kumimoji="0" lang="en-US" sz="1200" b="0" i="0" u="none" strike="noStrike" cap="none" normalizeH="0" baseline="0" dirty="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0" fontAlgn="ctr" latinLnBrk="0" hangingPunct="0">
                        <a:lnSpc>
                          <a:spcPct val="100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Arial" charset="0"/>
                          <a:cs typeface="Arial" charset="0"/>
                        </a:rPr>
                        <a:t>YES excellent with fluid balance system</a:t>
                      </a:r>
                      <a:endParaRPr kumimoji="0" lang="en-US" sz="1200" b="0" i="0" u="none" strike="noStrike" cap="none" normalizeH="0" baseline="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c hMerge="1">
                  <a:txBody>
                    <a:bodyPr/>
                    <a:lstStyle/>
                    <a:p>
                      <a:pPr marL="0" marR="0" lvl="0" indent="0" algn="l" defTabSz="914400" rtl="0" eaLnBrk="0" fontAlgn="ctr" latinLnBrk="0" hangingPunct="0">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gridSpan="2">
                  <a:txBody>
                    <a:bodyPr/>
                    <a:lstStyle/>
                    <a:p>
                      <a:pPr marL="0" marR="0" lvl="0" indent="0" algn="l" defTabSz="914400" rtl="0" eaLnBrk="0" fontAlgn="ctr"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charset="0"/>
                          <a:cs typeface="Arial" charset="0"/>
                        </a:rPr>
                        <a:t>YES, Allows for control of IAP</a:t>
                      </a:r>
                      <a:endParaRPr kumimoji="0" lang="en-US" sz="1200" b="0" i="0" u="none" strike="noStrike" cap="none" normalizeH="0" baseline="0" dirty="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hMerge="1">
                  <a:txBody>
                    <a:bodyPr/>
                    <a:lstStyle/>
                    <a:p>
                      <a:pPr marL="0" marR="0" lvl="0" indent="0" algn="ctr" defTabSz="914400" rtl="0" eaLnBrk="0" fontAlgn="ctr" latinLnBrk="0" hangingPunct="0">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charset="0"/>
                          <a:cs typeface="Arial" charset="0"/>
                        </a:rPr>
                        <a:t>YES</a:t>
                      </a:r>
                      <a:endParaRPr kumimoji="0" lang="en-US" sz="1200" b="0" i="0" u="none" strike="noStrike" cap="none" normalizeH="0" baseline="0" dirty="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r>
              <a:tr h="591993">
                <a:tc>
                  <a:txBody>
                    <a:bodyPr/>
                    <a:lstStyle/>
                    <a:p>
                      <a:pPr marL="0" marR="0" lvl="0" indent="0" algn="l" defTabSz="914400" rtl="0" eaLnBrk="0" fontAlgn="ctr" latinLnBrk="0" hangingPunct="0">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cs typeface="Arial" charset="0"/>
                        </a:rPr>
                        <a:t>Edema - Exudate</a:t>
                      </a:r>
                      <a:endParaRPr kumimoji="0" lang="en-US" sz="1200" b="0" i="0" u="none" strike="noStrike" cap="none" normalizeH="0" baseline="0" dirty="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0" fontAlgn="ctr" latinLnBrk="0" hangingPunct="0">
                        <a:lnSpc>
                          <a:spcPct val="100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Arial" charset="0"/>
                          <a:cs typeface="Arial" charset="0"/>
                        </a:rPr>
                        <a:t>YES excellent exudate removal system</a:t>
                      </a:r>
                      <a:endParaRPr kumimoji="0" lang="en-US" sz="1200" b="0" i="0" u="none" strike="noStrike" cap="none" normalizeH="0" baseline="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c hMerge="1">
                  <a:txBody>
                    <a:bodyPr/>
                    <a:lstStyle/>
                    <a:p>
                      <a:pPr marL="0" marR="0" lvl="0" indent="0" algn="l" defTabSz="914400" rtl="0" eaLnBrk="0" fontAlgn="ctr" latinLnBrk="0" hangingPunct="0">
                        <a:lnSpc>
                          <a:spcPct val="100000"/>
                        </a:lnSpc>
                        <a:spcBef>
                          <a:spcPct val="0"/>
                        </a:spcBef>
                        <a:spcAft>
                          <a:spcPct val="0"/>
                        </a:spcAft>
                        <a:buClrTx/>
                        <a:buSzTx/>
                        <a:buFontTx/>
                        <a:buNone/>
                        <a:tabLst/>
                      </a:pPr>
                      <a:endParaRPr kumimoji="0" lang="en-US" sz="1200" b="0" i="0" u="none" strike="noStrike" cap="none" normalizeH="0" baseline="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0000"/>
                    </a:solidFill>
                  </a:tcPr>
                </a:tc>
                <a:tc gridSpan="2">
                  <a:txBody>
                    <a:bodyPr/>
                    <a:lstStyle/>
                    <a:p>
                      <a:pPr marL="0" marR="0" lvl="0" indent="0" algn="l" defTabSz="914400" rtl="0" eaLnBrk="0" fontAlgn="ctr" latinLnBrk="0" hangingPunct="0">
                        <a:lnSpc>
                          <a:spcPct val="100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Arial" charset="0"/>
                          <a:cs typeface="Arial" charset="0"/>
                        </a:rPr>
                        <a:t>NO, Does not address</a:t>
                      </a:r>
                      <a:endParaRPr kumimoji="0" lang="en-US" sz="1200" b="0" i="0" u="none" strike="noStrike" cap="none" normalizeH="0" baseline="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0000"/>
                    </a:solidFill>
                  </a:tcPr>
                </a:tc>
                <a:tc hMerge="1">
                  <a:txBody>
                    <a:bodyPr/>
                    <a:lstStyle/>
                    <a:p>
                      <a:pPr marL="0" marR="0" lvl="0" indent="0" algn="ctr" defTabSz="914400" rtl="0" eaLnBrk="0" fontAlgn="ctr" latinLnBrk="0" hangingPunct="0">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charset="0"/>
                          <a:cs typeface="Arial" charset="0"/>
                        </a:rPr>
                        <a:t>YES</a:t>
                      </a:r>
                      <a:endParaRPr kumimoji="0" lang="en-US" sz="1200" b="0" i="0" u="none" strike="noStrike" cap="none" normalizeH="0" baseline="0" dirty="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r>
              <a:tr h="493237">
                <a:tc>
                  <a:txBody>
                    <a:bodyPr/>
                    <a:lstStyle/>
                    <a:p>
                      <a:pPr marL="0" marR="0" lvl="0" indent="0" algn="l" defTabSz="914400" rtl="0" eaLnBrk="0" fontAlgn="ctr" latinLnBrk="0" hangingPunct="0">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cs typeface="Arial" charset="0"/>
                        </a:rPr>
                        <a:t>Infection</a:t>
                      </a:r>
                      <a:endParaRPr kumimoji="0" lang="en-US" sz="1200" b="0" i="0" u="none" strike="noStrike" cap="none" normalizeH="0" baseline="0" dirty="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0" fontAlgn="ctr" latinLnBrk="0" hangingPunct="0">
                        <a:lnSpc>
                          <a:spcPct val="100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Arial" charset="0"/>
                          <a:cs typeface="Arial" charset="0"/>
                        </a:rPr>
                        <a:t>YES potentially reduces bacterial colonization</a:t>
                      </a:r>
                      <a:endParaRPr kumimoji="0" lang="en-US" sz="1200" b="0" i="0" u="none" strike="noStrike" cap="none" normalizeH="0" baseline="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c hMerge="1">
                  <a:txBody>
                    <a:bodyPr/>
                    <a:lstStyle/>
                    <a:p>
                      <a:pPr marL="0" marR="0" lvl="0" indent="0" algn="l" defTabSz="914400" rtl="0" eaLnBrk="0" fontAlgn="ctr" latinLnBrk="0" hangingPunct="0">
                        <a:lnSpc>
                          <a:spcPct val="100000"/>
                        </a:lnSpc>
                        <a:spcBef>
                          <a:spcPct val="0"/>
                        </a:spcBef>
                        <a:spcAft>
                          <a:spcPct val="0"/>
                        </a:spcAft>
                        <a:buClrTx/>
                        <a:buSzTx/>
                        <a:buFontTx/>
                        <a:buNone/>
                        <a:tabLst/>
                      </a:pPr>
                      <a:endParaRPr kumimoji="0" lang="en-US" sz="1200" b="0" i="0" u="none" strike="noStrike" cap="none" normalizeH="0" baseline="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0000"/>
                    </a:solidFill>
                  </a:tcPr>
                </a:tc>
                <a:tc gridSpan="2">
                  <a:txBody>
                    <a:bodyPr/>
                    <a:lstStyle/>
                    <a:p>
                      <a:pPr marL="0" marR="0" lvl="0" indent="0" algn="l" defTabSz="914400" rtl="0" eaLnBrk="0" fontAlgn="ctr" latinLnBrk="0" hangingPunct="0">
                        <a:lnSpc>
                          <a:spcPct val="100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Arial" charset="0"/>
                          <a:cs typeface="Arial" charset="0"/>
                        </a:rPr>
                        <a:t>NO, Does not address</a:t>
                      </a:r>
                      <a:endParaRPr kumimoji="0" lang="en-US" sz="1200" b="0" i="0" u="none" strike="noStrike" cap="none" normalizeH="0" baseline="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0000"/>
                    </a:solidFill>
                  </a:tcPr>
                </a:tc>
                <a:tc hMerge="1">
                  <a:txBody>
                    <a:bodyPr/>
                    <a:lstStyle/>
                    <a:p>
                      <a:pPr marL="0" marR="0" lvl="0" indent="0" algn="ctr" defTabSz="914400" rtl="0" eaLnBrk="0" fontAlgn="ctr" latinLnBrk="0" hangingPunct="0">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charset="0"/>
                          <a:cs typeface="Arial" charset="0"/>
                        </a:rPr>
                        <a:t>YES</a:t>
                      </a:r>
                      <a:endParaRPr kumimoji="0" lang="en-US" sz="1200" b="0" i="0" u="none" strike="noStrike" cap="none" normalizeH="0" baseline="0" dirty="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r>
              <a:tr h="287973">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a:cs typeface="Arial" charset="0"/>
                        </a:rPr>
                        <a:t> </a:t>
                      </a:r>
                      <a:endParaRPr kumimoji="0" lang="en-US" sz="1200" b="0" i="0" u="none" strike="noStrike" cap="none" normalizeH="0" baseline="0" dirty="0" smtClean="0">
                        <a:ln>
                          <a:noFill/>
                        </a:ln>
                        <a:solidFill>
                          <a:schemeClr val="tx1"/>
                        </a:solidFill>
                        <a:effectLst/>
                        <a:latin typeface="Times New Roman" pitchFamily="18" charset="0"/>
                      </a:endParaRPr>
                    </a:p>
                  </a:txBody>
                  <a:tcPr marL="68580" marR="68580" marT="34281" marB="34281" anchor="b" horzOverflow="overflow">
                    <a:lnL cap="flat">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gridSpan="2">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a:cs typeface="Arial" charset="0"/>
                        </a:rPr>
                        <a:t> </a:t>
                      </a:r>
                      <a:endParaRPr kumimoji="0" lang="en-US" sz="1200" b="0" i="0" u="none" strike="noStrike" cap="none" normalizeH="0" baseline="0" dirty="0" smtClean="0">
                        <a:ln>
                          <a:noFill/>
                        </a:ln>
                        <a:solidFill>
                          <a:schemeClr val="tx1"/>
                        </a:solidFill>
                        <a:effectLst/>
                        <a:latin typeface="Times New Roman" pitchFamily="18" charset="0"/>
                      </a:endParaRPr>
                    </a:p>
                  </a:txBody>
                  <a:tcPr marL="68580" marR="68580" marT="34281" marB="34281" anchor="b"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hMerge="1">
                  <a:txBody>
                    <a:bodyPr/>
                    <a:lstStyle/>
                    <a:p>
                      <a:pPr marL="0" marR="0" lvl="0" indent="0" algn="ctr" defTabSz="914400" rtl="0" eaLnBrk="0" fontAlgn="b" latinLnBrk="0" hangingPunct="0">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Times New Roman" pitchFamily="18" charset="0"/>
                      </a:endParaRPr>
                    </a:p>
                  </a:txBody>
                  <a:tcPr marL="68580" marR="68580" marT="34281" marB="34281" anchor="b"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gridSpan="2">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a:cs typeface="Arial" charset="0"/>
                        </a:rPr>
                        <a:t> </a:t>
                      </a:r>
                      <a:endParaRPr kumimoji="0" lang="en-US" sz="1200" b="0" i="0" u="none" strike="noStrike" cap="none" normalizeH="0" baseline="0" dirty="0" smtClean="0">
                        <a:ln>
                          <a:noFill/>
                        </a:ln>
                        <a:solidFill>
                          <a:schemeClr val="tx1"/>
                        </a:solidFill>
                        <a:effectLst/>
                        <a:latin typeface="Times New Roman" pitchFamily="18" charset="0"/>
                      </a:endParaRPr>
                    </a:p>
                  </a:txBody>
                  <a:tcPr marL="68580" marR="68580" marT="34281" marB="34281" anchor="b"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hMerge="1">
                  <a:txBody>
                    <a:bodyPr/>
                    <a:lstStyle/>
                    <a:p>
                      <a:pPr marL="0" marR="0" lvl="0" indent="0" algn="ctr" defTabSz="914400" rtl="0" eaLnBrk="0" fontAlgn="b" latinLnBrk="0" hangingPunct="0">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Times New Roman" pitchFamily="18" charset="0"/>
                      </a:endParaRPr>
                    </a:p>
                  </a:txBody>
                  <a:tcPr marL="68580" marR="68580" marT="34281" marB="34281" anchor="b" horzOverflow="overflow">
                    <a:lnL>
                      <a:noFill/>
                    </a:lnL>
                    <a:lnR cap="flat">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a:cs typeface="Arial" charset="0"/>
                        </a:rPr>
                        <a:t> </a:t>
                      </a:r>
                      <a:endParaRPr kumimoji="0" lang="en-US" sz="1200" b="0" i="0" u="none" strike="noStrike" cap="none" normalizeH="0" baseline="0" dirty="0" smtClean="0">
                        <a:ln>
                          <a:noFill/>
                        </a:ln>
                        <a:solidFill>
                          <a:schemeClr val="tx1"/>
                        </a:solidFill>
                        <a:effectLst/>
                        <a:latin typeface="Times New Roman" pitchFamily="18" charset="0"/>
                      </a:endParaRPr>
                    </a:p>
                  </a:txBody>
                  <a:tcPr marL="68580" marR="68580" marT="34281" marB="34281" anchor="b" horzOverflow="overflow">
                    <a:lnL>
                      <a:noFill/>
                    </a:lnL>
                    <a:lnR cap="flat">
                      <a:noFill/>
                    </a:lnR>
                    <a:lnT w="12700" cap="flat" cmpd="sng" algn="ctr">
                      <a:solidFill>
                        <a:srgbClr val="000000"/>
                      </a:solidFill>
                      <a:prstDash val="solid"/>
                      <a:round/>
                      <a:headEnd type="none" w="med" len="med"/>
                      <a:tailEnd type="none" w="med" len="med"/>
                    </a:lnT>
                    <a:lnB>
                      <a:noFill/>
                    </a:lnB>
                    <a:lnTlToBr>
                      <a:noFill/>
                    </a:lnTlToBr>
                    <a:lnBlToTr>
                      <a:noFill/>
                    </a:lnBlToTr>
                    <a:noFill/>
                  </a:tcPr>
                </a:tc>
              </a:tr>
              <a:tr h="175854">
                <a:tc gridSpan="6">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a:cs typeface="Arial" charset="0"/>
                        </a:rPr>
                        <a:t> </a:t>
                      </a:r>
                      <a:endParaRPr kumimoji="0" lang="en-US" sz="1200" b="0" i="0" u="none" strike="noStrike" cap="none" normalizeH="0" baseline="0" dirty="0" smtClean="0">
                        <a:ln>
                          <a:noFill/>
                        </a:ln>
                        <a:solidFill>
                          <a:schemeClr val="tx1"/>
                        </a:solidFill>
                        <a:effectLst/>
                        <a:latin typeface="Times New Roman" pitchFamily="18" charset="0"/>
                      </a:endParaRPr>
                    </a:p>
                    <a:p>
                      <a:pPr marL="0" marR="0" lvl="0" indent="0" algn="ctr" defTabSz="914400" rtl="0" eaLnBrk="0" fontAlgn="b"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a:cs typeface="Arial" charset="0"/>
                        </a:rPr>
                        <a:t> </a:t>
                      </a:r>
                      <a:endParaRPr kumimoji="0" lang="en-US" sz="1200" b="0" i="0" u="none" strike="noStrike" cap="none" normalizeH="0" baseline="0" dirty="0" smtClean="0">
                        <a:ln>
                          <a:noFill/>
                        </a:ln>
                        <a:solidFill>
                          <a:schemeClr val="tx1"/>
                        </a:solidFill>
                        <a:effectLst/>
                        <a:latin typeface="Times New Roman" pitchFamily="18" charset="0"/>
                      </a:endParaRPr>
                    </a:p>
                    <a:p>
                      <a:pPr marL="0" marR="0" lvl="0" indent="0" algn="ctr" defTabSz="914400" rtl="0" eaLnBrk="0" fontAlgn="b"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a:cs typeface="Arial" charset="0"/>
                        </a:rPr>
                        <a:t> </a:t>
                      </a:r>
                      <a:endParaRPr kumimoji="0" lang="en-US" sz="1200" b="0" i="0" u="none" strike="noStrike" cap="none" normalizeH="0" baseline="0" dirty="0" smtClean="0">
                        <a:ln>
                          <a:noFill/>
                        </a:ln>
                        <a:solidFill>
                          <a:schemeClr val="tx1"/>
                        </a:solidFill>
                        <a:effectLst/>
                        <a:latin typeface="Times New Roman" pitchFamily="18" charset="0"/>
                      </a:endParaRPr>
                    </a:p>
                  </a:txBody>
                  <a:tcPr marL="68580" marR="68580" marT="34281" marB="34281" anchor="b" horzOverflow="overflow">
                    <a:lnL cap="flat">
                      <a:noFill/>
                    </a:lnL>
                    <a:lnR>
                      <a:noFill/>
                    </a:lnR>
                    <a:lnT>
                      <a:noFill/>
                    </a:lnT>
                    <a:lnB>
                      <a:noFill/>
                    </a:lnB>
                    <a:lnTlToBr>
                      <a:noFill/>
                    </a:lnTlToBr>
                    <a:lnBlToTr>
                      <a:noFill/>
                    </a:lnBlToTr>
                    <a:noFill/>
                  </a:tcPr>
                </a:tc>
                <a:tc hMerge="1">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T="45708" marB="45708" anchor="b" horzOverflow="overflow">
                    <a:lnL>
                      <a:noFill/>
                    </a:lnL>
                    <a:lnR>
                      <a:noFill/>
                    </a:lnR>
                    <a:lnT>
                      <a:noFill/>
                    </a:lnT>
                    <a:lnB>
                      <a:noFill/>
                    </a:lnB>
                    <a:lnTlToBr>
                      <a:noFill/>
                    </a:lnTlToBr>
                    <a:lnBlToTr>
                      <a:noFill/>
                    </a:lnBlToTr>
                    <a:noFill/>
                  </a:tcPr>
                </a:tc>
                <a:tc hMerge="1">
                  <a:txBody>
                    <a:bodyPr/>
                    <a:lstStyle/>
                    <a:p>
                      <a:pPr marL="0" marR="0" lvl="0" indent="0" algn="ctr" defTabSz="914400" rtl="0" eaLnBrk="0" fontAlgn="b"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a:txBody>
                  <a:tcPr marT="45708" marB="45708" anchor="b" horzOverflow="overflow">
                    <a:lnL>
                      <a:noFill/>
                    </a:lnL>
                    <a:lnR>
                      <a:noFill/>
                    </a:lnR>
                    <a:lnT>
                      <a:noFill/>
                    </a:lnT>
                    <a:lnB>
                      <a:noFill/>
                    </a:lnB>
                    <a:lnTlToBr>
                      <a:noFill/>
                    </a:lnTlToBr>
                    <a:lnBlToTr>
                      <a:noFill/>
                    </a:lnBlToTr>
                    <a:solidFill>
                      <a:srgbClr val="FFFFFF"/>
                    </a:solidFill>
                  </a:tcPr>
                </a:tc>
                <a:tc hMerge="1">
                  <a:txBody>
                    <a:bodyPr/>
                    <a:lstStyle/>
                    <a:p>
                      <a:endParaRPr lang="en-CA"/>
                    </a:p>
                  </a:txBody>
                  <a:tcPr/>
                </a:tc>
                <a:tc hMerge="1">
                  <a:txBody>
                    <a:bodyPr/>
                    <a:lstStyle/>
                    <a:p>
                      <a:pPr marL="0" marR="0" lvl="0" indent="0" algn="ctr" defTabSz="914400" rtl="0" eaLnBrk="0" fontAlgn="b"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a:txBody>
                  <a:tcPr marT="45708" marB="45708" anchor="b" horzOverflow="overflow">
                    <a:lnL>
                      <a:noFill/>
                    </a:lnL>
                    <a:lnR cap="flat">
                      <a:noFill/>
                    </a:lnR>
                    <a:lnT>
                      <a:noFill/>
                    </a:lnT>
                    <a:lnB>
                      <a:noFill/>
                    </a:lnB>
                    <a:lnTlToBr>
                      <a:noFill/>
                    </a:lnTlToBr>
                    <a:lnBlToTr>
                      <a:noFill/>
                    </a:lnBlToTr>
                    <a:solidFill>
                      <a:srgbClr val="FFFFFF"/>
                    </a:solidFill>
                  </a:tcPr>
                </a:tc>
                <a:tc hMerge="1">
                  <a:txBody>
                    <a:bodyPr/>
                    <a:lstStyle/>
                    <a:p>
                      <a:endParaRPr lang="en-CA"/>
                    </a:p>
                  </a:txBody>
                  <a:tcPr/>
                </a:tc>
              </a:tr>
              <a:tr h="0">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200" b="1" i="0" u="sng" strike="noStrike" cap="none" normalizeH="0" baseline="0" smtClean="0">
                          <a:ln>
                            <a:noFill/>
                          </a:ln>
                          <a:solidFill>
                            <a:schemeClr val="tx1"/>
                          </a:solidFill>
                          <a:effectLst/>
                          <a:latin typeface="Arial" charset="0"/>
                          <a:cs typeface="Arial" charset="0"/>
                        </a:rPr>
                        <a:t>Color Legend</a:t>
                      </a:r>
                      <a:endParaRPr kumimoji="0" lang="en-US" sz="1200" b="0" i="0" u="none" strike="noStrike" cap="none" normalizeH="0" baseline="0" smtClean="0">
                        <a:ln>
                          <a:noFill/>
                        </a:ln>
                        <a:solidFill>
                          <a:schemeClr val="tx1"/>
                        </a:solidFill>
                        <a:effectLst/>
                        <a:latin typeface="Times New Roman" pitchFamily="18" charset="0"/>
                      </a:endParaRPr>
                    </a:p>
                  </a:txBody>
                  <a:tcPr marL="68580" marR="68580" marT="34281" marB="34281" anchor="b" horzOverflow="overflow">
                    <a:lnL cap="flat">
                      <a:noFill/>
                    </a:lnL>
                    <a:lnR>
                      <a:noFill/>
                    </a:lnR>
                    <a:lnT>
                      <a:noFill/>
                    </a:lnT>
                    <a:lnB cap="flat">
                      <a:noFill/>
                    </a:lnB>
                    <a:lnTlToBr>
                      <a:noFill/>
                    </a:lnTlToBr>
                    <a:lnBlToTr>
                      <a:noFill/>
                    </a:lnBlToTr>
                    <a:solidFill>
                      <a:srgbClr val="FFFFFF"/>
                    </a:solid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Very Effective</a:t>
                      </a:r>
                      <a:endParaRPr kumimoji="0" lang="en-US" sz="1200" b="0" i="0" u="none" strike="noStrike" cap="none" normalizeH="0" baseline="0" smtClean="0">
                        <a:ln>
                          <a:noFill/>
                        </a:ln>
                        <a:solidFill>
                          <a:schemeClr val="tx1"/>
                        </a:solidFill>
                        <a:effectLst/>
                        <a:latin typeface="Times New Roman" pitchFamily="18" charset="0"/>
                      </a:endParaRPr>
                    </a:p>
                  </a:txBody>
                  <a:tcPr marL="68580" marR="68580" marT="34281" marB="34281" anchor="b" horzOverflow="overflow">
                    <a:lnL>
                      <a:noFill/>
                    </a:lnL>
                    <a:lnR>
                      <a:noFill/>
                    </a:lnR>
                    <a:lnT>
                      <a:noFill/>
                    </a:lnT>
                    <a:lnB cap="flat">
                      <a:noFill/>
                    </a:lnB>
                    <a:lnTlToBr>
                      <a:noFill/>
                    </a:lnTlToBr>
                    <a:lnBlToTr>
                      <a:noFill/>
                    </a:lnBlToTr>
                    <a:solidFill>
                      <a:srgbClr val="00FF00"/>
                    </a:solidFill>
                  </a:tcPr>
                </a:tc>
                <a:tc gridSpan="2">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cs typeface="Arial" charset="0"/>
                        </a:rPr>
                        <a:t>Maybe Effective</a:t>
                      </a:r>
                      <a:endParaRPr kumimoji="0" lang="en-US" sz="1200" b="0" i="0" u="none" strike="noStrike" cap="none" normalizeH="0" baseline="0" dirty="0" smtClean="0">
                        <a:ln>
                          <a:noFill/>
                        </a:ln>
                        <a:solidFill>
                          <a:schemeClr val="tx1"/>
                        </a:solidFill>
                        <a:effectLst/>
                        <a:latin typeface="Times New Roman" pitchFamily="18" charset="0"/>
                      </a:endParaRPr>
                    </a:p>
                  </a:txBody>
                  <a:tcPr marL="68580" marR="68580" marT="34281" marB="34281" anchor="b" horzOverflow="overflow">
                    <a:lnL>
                      <a:noFill/>
                    </a:lnL>
                    <a:lnR>
                      <a:noFill/>
                    </a:lnR>
                    <a:lnT>
                      <a:noFill/>
                    </a:lnT>
                    <a:lnB cap="flat">
                      <a:noFill/>
                    </a:lnB>
                    <a:lnTlToBr>
                      <a:noFill/>
                    </a:lnTlToBr>
                    <a:lnBlToTr>
                      <a:noFill/>
                    </a:lnBlToTr>
                    <a:solidFill>
                      <a:srgbClr val="FFFF00"/>
                    </a:solidFill>
                  </a:tcPr>
                </a:tc>
                <a:tc hMerge="1">
                  <a:txBody>
                    <a:bodyPr/>
                    <a:lstStyle/>
                    <a:p>
                      <a:endParaRPr lang="en-CA"/>
                    </a:p>
                  </a:txBody>
                  <a:tcPr/>
                </a:tc>
                <a:tc gridSpan="2">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cs typeface="Arial" charset="0"/>
                        </a:rPr>
                        <a:t>Not Effective</a:t>
                      </a:r>
                      <a:endParaRPr kumimoji="0" lang="en-US" sz="1200" b="0" i="0" u="none" strike="noStrike" cap="none" normalizeH="0" baseline="0" dirty="0" smtClean="0">
                        <a:ln>
                          <a:noFill/>
                        </a:ln>
                        <a:solidFill>
                          <a:schemeClr val="tx1"/>
                        </a:solidFill>
                        <a:effectLst/>
                        <a:latin typeface="Times New Roman" pitchFamily="18" charset="0"/>
                      </a:endParaRPr>
                    </a:p>
                  </a:txBody>
                  <a:tcPr marL="68580" marR="68580" marT="34281" marB="34281" anchor="b" horzOverflow="overflow">
                    <a:lnL>
                      <a:noFill/>
                    </a:lnL>
                    <a:lnR cap="flat">
                      <a:noFill/>
                    </a:lnR>
                    <a:lnT>
                      <a:noFill/>
                    </a:lnT>
                    <a:lnB cap="flat">
                      <a:noFill/>
                    </a:lnB>
                    <a:lnTlToBr>
                      <a:noFill/>
                    </a:lnTlToBr>
                    <a:lnBlToTr>
                      <a:noFill/>
                    </a:lnBlToTr>
                    <a:solidFill>
                      <a:srgbClr val="FF0000"/>
                    </a:solidFill>
                  </a:tcPr>
                </a:tc>
                <a:tc hMerge="1">
                  <a:txBody>
                    <a:bodyPr/>
                    <a:lstStyle/>
                    <a:p>
                      <a:endParaRPr lang="en-CA"/>
                    </a:p>
                  </a:txBody>
                  <a:tcPr/>
                </a:tc>
              </a:tr>
            </a:tbl>
          </a:graphicData>
        </a:graphic>
      </p:graphicFrame>
    </p:spTree>
    <p:extLst>
      <p:ext uri="{BB962C8B-B14F-4D97-AF65-F5344CB8AC3E}">
        <p14:creationId xmlns:p14="http://schemas.microsoft.com/office/powerpoint/2010/main" val="18759115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6" name="Rectangle 2"/>
          <p:cNvSpPr>
            <a:spLocks noChangeArrowheads="1"/>
          </p:cNvSpPr>
          <p:nvPr/>
        </p:nvSpPr>
        <p:spPr bwMode="auto">
          <a:xfrm>
            <a:off x="837126" y="450762"/>
            <a:ext cx="7585656" cy="523220"/>
          </a:xfrm>
          <a:prstGeom prst="rect">
            <a:avLst/>
          </a:prstGeom>
          <a:noFill/>
          <a:ln w="9525">
            <a:noFill/>
            <a:miter lim="800000"/>
            <a:headEnd/>
            <a:tailEnd/>
          </a:ln>
          <a:effectLst/>
        </p:spPr>
        <p:txBody>
          <a:bodyPr wrap="square">
            <a:spAutoFit/>
          </a:bodyPr>
          <a:lstStyle/>
          <a:p>
            <a:pPr eaLnBrk="1" hangingPunct="1">
              <a:defRPr/>
            </a:pPr>
            <a:r>
              <a:rPr lang="en-US" sz="2800" b="1" i="1" dirty="0">
                <a:solidFill>
                  <a:schemeClr val="tx2">
                    <a:lumMod val="50000"/>
                  </a:schemeClr>
                </a:solidFill>
                <a:effectLst>
                  <a:outerShdw blurRad="38100" dist="38100" dir="2700000" algn="tl">
                    <a:srgbClr val="C0C0C0"/>
                  </a:outerShdw>
                </a:effectLst>
                <a:latin typeface="Arial" charset="0"/>
                <a:cs typeface="Arial" charset="0"/>
              </a:rPr>
              <a:t>Negative Pressure Wound Therapy (NPWT)</a:t>
            </a:r>
            <a:endParaRPr lang="en-US" sz="2800" b="1" dirty="0">
              <a:solidFill>
                <a:schemeClr val="tx2">
                  <a:lumMod val="50000"/>
                </a:schemeClr>
              </a:solidFill>
              <a:effectLst>
                <a:outerShdw blurRad="38100" dist="38100" dir="2700000" algn="tl">
                  <a:srgbClr val="C0C0C0"/>
                </a:outerShdw>
              </a:effectLst>
            </a:endParaRPr>
          </a:p>
        </p:txBody>
      </p:sp>
      <p:sp>
        <p:nvSpPr>
          <p:cNvPr id="2" name="Rectangle 2"/>
          <p:cNvSpPr>
            <a:spLocks noChangeArrowheads="1"/>
          </p:cNvSpPr>
          <p:nvPr/>
        </p:nvSpPr>
        <p:spPr bwMode="auto">
          <a:xfrm>
            <a:off x="1485900" y="4686300"/>
            <a:ext cx="6286500" cy="300082"/>
          </a:xfrm>
          <a:prstGeom prst="rect">
            <a:avLst/>
          </a:prstGeom>
          <a:noFill/>
          <a:ln w="9525">
            <a:noFill/>
            <a:miter lim="800000"/>
            <a:headEnd/>
            <a:tailEnd/>
          </a:ln>
          <a:effectLst/>
        </p:spPr>
        <p:txBody>
          <a:bodyPr>
            <a:spAutoFit/>
          </a:bodyPr>
          <a:lstStyle/>
          <a:p>
            <a:pPr algn="ctr" eaLnBrk="1" hangingPunct="1">
              <a:defRPr/>
            </a:pPr>
            <a:r>
              <a:rPr lang="en-US" sz="1350" b="1" i="1" dirty="0">
                <a:solidFill>
                  <a:srgbClr val="4B7697"/>
                </a:solidFill>
                <a:effectLst>
                  <a:outerShdw blurRad="38100" dist="38100" dir="2700000" algn="tl">
                    <a:srgbClr val="C0C0C0"/>
                  </a:outerShdw>
                </a:effectLst>
                <a:latin typeface="Arial" charset="0"/>
                <a:cs typeface="Arial" charset="0"/>
              </a:rPr>
              <a:t>ABRA Abdominal and NPWT are complimentary technologies.</a:t>
            </a:r>
          </a:p>
        </p:txBody>
      </p:sp>
      <p:pic>
        <p:nvPicPr>
          <p:cNvPr id="166916" name="Picture 4"/>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450762" y="1267109"/>
            <a:ext cx="8422984" cy="50177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0411193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CA" dirty="0" smtClean="0">
                <a:solidFill>
                  <a:schemeClr val="tx2">
                    <a:lumMod val="50000"/>
                  </a:schemeClr>
                </a:solidFill>
              </a:rPr>
              <a:t>Loss of Domain</a:t>
            </a:r>
            <a:r>
              <a:rPr lang="en-CA" dirty="0" smtClean="0"/>
              <a:t/>
            </a:r>
            <a:br>
              <a:rPr lang="en-CA" dirty="0" smtClean="0"/>
            </a:br>
            <a:endParaRPr lang="en-CA" dirty="0"/>
          </a:p>
        </p:txBody>
      </p:sp>
      <p:pic>
        <p:nvPicPr>
          <p:cNvPr id="7" name="Content Placeholder 6"/>
          <p:cNvPicPr>
            <a:picLocks noGrp="1" noChangeAspect="1"/>
          </p:cNvPicPr>
          <p:nvPr>
            <p:ph idx="1"/>
          </p:nvPr>
        </p:nvPicPr>
        <p:blipFill>
          <a:blip r:embed="rId2" cstate="print"/>
          <a:stretch>
            <a:fillRect/>
          </a:stretch>
        </p:blipFill>
        <p:spPr>
          <a:xfrm>
            <a:off x="2064902" y="3325813"/>
            <a:ext cx="3743325" cy="2800350"/>
          </a:xfrm>
          <a:prstGeom prst="rect">
            <a:avLst/>
          </a:prstGeom>
        </p:spPr>
      </p:pic>
      <p:sp>
        <p:nvSpPr>
          <p:cNvPr id="6" name="Text Placeholder 5"/>
          <p:cNvSpPr>
            <a:spLocks noGrp="1"/>
          </p:cNvSpPr>
          <p:nvPr>
            <p:ph type="body" sz="half" idx="2"/>
          </p:nvPr>
        </p:nvSpPr>
        <p:spPr>
          <a:xfrm>
            <a:off x="457200" y="1435100"/>
            <a:ext cx="8260080" cy="4691063"/>
          </a:xfrm>
        </p:spPr>
        <p:txBody>
          <a:bodyPr>
            <a:normAutofit/>
          </a:bodyPr>
          <a:lstStyle/>
          <a:p>
            <a:r>
              <a:rPr lang="en-CA" sz="1800" dirty="0">
                <a:solidFill>
                  <a:schemeClr val="tx2">
                    <a:lumMod val="50000"/>
                  </a:schemeClr>
                </a:solidFill>
              </a:rPr>
              <a:t>There is no standard definition for loss of domain, generally speaking it refers to the clinical situation when more of the viscera is outside the abdominal cavity than </a:t>
            </a:r>
            <a:r>
              <a:rPr lang="en-CA" sz="1800" dirty="0" smtClean="0">
                <a:solidFill>
                  <a:schemeClr val="tx2">
                    <a:lumMod val="50000"/>
                  </a:schemeClr>
                </a:solidFill>
              </a:rPr>
              <a:t>inside. </a:t>
            </a:r>
            <a:r>
              <a:rPr lang="en-CA" sz="1800" dirty="0">
                <a:solidFill>
                  <a:schemeClr val="tx2">
                    <a:lumMod val="50000"/>
                  </a:schemeClr>
                </a:solidFill>
              </a:rPr>
              <a:t>In patients with LOD hernias, the abdominal cavity is unable to fully accommodate the abdominal contents within its fascial boundaries. Closure of the fascia is either impossible, or can lead to high intra-abdominal pressures, fascial dehiscence, or abdominal compartment </a:t>
            </a:r>
            <a:r>
              <a:rPr lang="en-CA" sz="1800" dirty="0" smtClean="0">
                <a:solidFill>
                  <a:schemeClr val="tx2">
                    <a:lumMod val="50000"/>
                  </a:schemeClr>
                </a:solidFill>
              </a:rPr>
              <a:t>syndrome</a:t>
            </a:r>
          </a:p>
          <a:p>
            <a:endParaRPr lang="en-CA" dirty="0"/>
          </a:p>
        </p:txBody>
      </p:sp>
    </p:spTree>
    <p:extLst>
      <p:ext uri="{BB962C8B-B14F-4D97-AF65-F5344CB8AC3E}">
        <p14:creationId xmlns:p14="http://schemas.microsoft.com/office/powerpoint/2010/main" val="106324419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1186" name="Rectangle 2"/>
          <p:cNvSpPr>
            <a:spLocks noGrp="1" noChangeArrowheads="1"/>
          </p:cNvSpPr>
          <p:nvPr>
            <p:ph type="title"/>
          </p:nvPr>
        </p:nvSpPr>
        <p:spPr bwMode="auto">
          <a:xfrm>
            <a:off x="335177" y="838972"/>
            <a:ext cx="2567117" cy="976663"/>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rtlCol="0" anchor="t" anchorCtr="0" compatLnSpc="1">
            <a:prstTxWarp prst="textNoShape">
              <a:avLst/>
            </a:prstTxWarp>
            <a:normAutofit/>
          </a:bodyPr>
          <a:lstStyle/>
          <a:p>
            <a:r>
              <a:rPr lang="en-US" altLang="en-US" sz="2000" dirty="0"/>
              <a:t>ABRA Abdominal </a:t>
            </a:r>
            <a:r>
              <a:rPr lang="en-US" altLang="en-US" sz="2000" dirty="0" smtClean="0"/>
              <a:t>Wall </a:t>
            </a:r>
            <a:r>
              <a:rPr lang="en-US" altLang="en-US" sz="1800" dirty="0" smtClean="0"/>
              <a:t>Closure  </a:t>
            </a:r>
            <a:r>
              <a:rPr lang="en-US" altLang="en-US" sz="1800" b="1" u="sng" dirty="0"/>
              <a:t>Dynamically reconnects musculature</a:t>
            </a:r>
          </a:p>
        </p:txBody>
      </p:sp>
      <p:sp>
        <p:nvSpPr>
          <p:cNvPr id="1501187" name="Rectangle 3"/>
          <p:cNvSpPr>
            <a:spLocks noGrp="1" noChangeArrowheads="1"/>
          </p:cNvSpPr>
          <p:nvPr>
            <p:ph idx="1"/>
          </p:nvPr>
        </p:nvSpPr>
        <p:spPr bwMode="auto">
          <a:xfrm>
            <a:off x="108122" y="3709025"/>
            <a:ext cx="3018138" cy="1107674"/>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rtlCol="0" anchor="t" anchorCtr="0" compatLnSpc="1">
            <a:prstTxWarp prst="textNoShape">
              <a:avLst/>
            </a:prstTxWarp>
            <a:normAutofit lnSpcReduction="10000"/>
          </a:bodyPr>
          <a:lstStyle/>
          <a:p>
            <a:pPr>
              <a:lnSpc>
                <a:spcPct val="80000"/>
              </a:lnSpc>
            </a:pPr>
            <a:endParaRPr lang="en-US" altLang="en-US" sz="1050" dirty="0"/>
          </a:p>
          <a:p>
            <a:pPr>
              <a:lnSpc>
                <a:spcPct val="80000"/>
              </a:lnSpc>
            </a:pPr>
            <a:r>
              <a:rPr lang="en-US" altLang="en-US" sz="1700" dirty="0"/>
              <a:t>Normalizes abdominal aspect ratio</a:t>
            </a:r>
          </a:p>
          <a:p>
            <a:pPr>
              <a:lnSpc>
                <a:spcPct val="80000"/>
              </a:lnSpc>
            </a:pPr>
            <a:r>
              <a:rPr lang="en-US" altLang="en-US" sz="1700" dirty="0"/>
              <a:t>Dynamically re-approximates fascia and skin</a:t>
            </a:r>
          </a:p>
          <a:p>
            <a:pPr>
              <a:lnSpc>
                <a:spcPct val="80000"/>
              </a:lnSpc>
              <a:buFontTx/>
              <a:buNone/>
            </a:pPr>
            <a:endParaRPr lang="en-US" altLang="en-US" sz="1500" dirty="0"/>
          </a:p>
        </p:txBody>
      </p:sp>
      <p:pic>
        <p:nvPicPr>
          <p:cNvPr id="1501188" name="Picture 4" descr="ABRA - Applies dynamic closure"/>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333633" y="1999865"/>
            <a:ext cx="2568661" cy="1574940"/>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a:blip r:embed="rId3" cstate="print"/>
          <a:stretch>
            <a:fillRect/>
          </a:stretch>
        </p:blipFill>
        <p:spPr>
          <a:xfrm>
            <a:off x="3225113" y="1999865"/>
            <a:ext cx="2139138" cy="1574940"/>
          </a:xfrm>
          <a:prstGeom prst="rect">
            <a:avLst/>
          </a:prstGeom>
        </p:spPr>
      </p:pic>
      <p:pic>
        <p:nvPicPr>
          <p:cNvPr id="3" name="Picture 2"/>
          <p:cNvPicPr>
            <a:picLocks noChangeAspect="1"/>
          </p:cNvPicPr>
          <p:nvPr/>
        </p:nvPicPr>
        <p:blipFill>
          <a:blip r:embed="rId4" cstate="print"/>
          <a:stretch>
            <a:fillRect/>
          </a:stretch>
        </p:blipFill>
        <p:spPr>
          <a:xfrm>
            <a:off x="3225114" y="838972"/>
            <a:ext cx="2313632" cy="1160893"/>
          </a:xfrm>
          <a:prstGeom prst="rect">
            <a:avLst/>
          </a:prstGeom>
        </p:spPr>
      </p:pic>
      <p:pic>
        <p:nvPicPr>
          <p:cNvPr id="4" name="Picture 3"/>
          <p:cNvPicPr>
            <a:picLocks noChangeAspect="1"/>
          </p:cNvPicPr>
          <p:nvPr/>
        </p:nvPicPr>
        <p:blipFill>
          <a:blip r:embed="rId5" cstate="print"/>
          <a:stretch>
            <a:fillRect/>
          </a:stretch>
        </p:blipFill>
        <p:spPr>
          <a:xfrm>
            <a:off x="3225114" y="3709025"/>
            <a:ext cx="2139138" cy="1107673"/>
          </a:xfrm>
          <a:prstGeom prst="rect">
            <a:avLst/>
          </a:prstGeom>
        </p:spPr>
      </p:pic>
      <p:pic>
        <p:nvPicPr>
          <p:cNvPr id="5" name="Picture 4"/>
          <p:cNvPicPr>
            <a:picLocks noChangeAspect="1"/>
          </p:cNvPicPr>
          <p:nvPr/>
        </p:nvPicPr>
        <p:blipFill>
          <a:blip r:embed="rId6" cstate="print"/>
          <a:stretch>
            <a:fillRect/>
          </a:stretch>
        </p:blipFill>
        <p:spPr>
          <a:xfrm>
            <a:off x="5687071" y="1999865"/>
            <a:ext cx="2564903" cy="1574940"/>
          </a:xfrm>
          <a:prstGeom prst="rect">
            <a:avLst/>
          </a:prstGeom>
        </p:spPr>
      </p:pic>
      <p:pic>
        <p:nvPicPr>
          <p:cNvPr id="6" name="Picture 5"/>
          <p:cNvPicPr>
            <a:picLocks noChangeAspect="1"/>
          </p:cNvPicPr>
          <p:nvPr/>
        </p:nvPicPr>
        <p:blipFill>
          <a:blip r:embed="rId7" cstate="print"/>
          <a:stretch>
            <a:fillRect/>
          </a:stretch>
        </p:blipFill>
        <p:spPr>
          <a:xfrm>
            <a:off x="5538746" y="940158"/>
            <a:ext cx="3328705" cy="965915"/>
          </a:xfrm>
          <a:prstGeom prst="rect">
            <a:avLst/>
          </a:prstGeom>
        </p:spPr>
      </p:pic>
    </p:spTree>
    <p:extLst>
      <p:ext uri="{BB962C8B-B14F-4D97-AF65-F5344CB8AC3E}">
        <p14:creationId xmlns:p14="http://schemas.microsoft.com/office/powerpoint/2010/main" val="65144944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4"/>
          <p:cNvSpPr txBox="1">
            <a:spLocks noChangeArrowheads="1"/>
          </p:cNvSpPr>
          <p:nvPr/>
        </p:nvSpPr>
        <p:spPr bwMode="auto">
          <a:xfrm>
            <a:off x="1338095" y="836840"/>
            <a:ext cx="6263879" cy="400110"/>
          </a:xfrm>
          <a:prstGeom prst="rect">
            <a:avLst/>
          </a:prstGeom>
          <a:solidFill>
            <a:srgbClr val="4B7697">
              <a:alpha val="69000"/>
            </a:srgbClr>
          </a:solidFill>
          <a:ln w="9525">
            <a:noFill/>
            <a:miter lim="800000"/>
            <a:headEnd/>
            <a:tailEnd/>
          </a:ln>
          <a:effectLst/>
        </p:spPr>
        <p:txBody>
          <a:bodyPr>
            <a:spAutoFit/>
          </a:bodyPr>
          <a:lstStyle/>
          <a:p>
            <a:pPr marL="342900" indent="-342900" algn="ctr" fontAlgn="base">
              <a:spcBef>
                <a:spcPct val="50000"/>
              </a:spcBef>
              <a:spcAft>
                <a:spcPct val="0"/>
              </a:spcAft>
              <a:defRPr/>
            </a:pPr>
            <a:r>
              <a:rPr lang="en-US" sz="2000" b="1" i="1" dirty="0">
                <a:solidFill>
                  <a:prstClr val="white"/>
                </a:solidFill>
                <a:effectLst>
                  <a:outerShdw blurRad="38100" dist="38100" dir="2700000" algn="tl">
                    <a:srgbClr val="000000">
                      <a:alpha val="43137"/>
                    </a:srgbClr>
                  </a:outerShdw>
                </a:effectLst>
                <a:latin typeface="Arial" charset="0"/>
                <a:cs typeface="Arial" charset="0"/>
              </a:rPr>
              <a:t>Negative Pressure Wound Therapy</a:t>
            </a:r>
          </a:p>
        </p:txBody>
      </p:sp>
      <p:sp>
        <p:nvSpPr>
          <p:cNvPr id="3" name="Text Box 4"/>
          <p:cNvSpPr txBox="1">
            <a:spLocks noChangeArrowheads="1"/>
          </p:cNvSpPr>
          <p:nvPr/>
        </p:nvSpPr>
        <p:spPr bwMode="auto">
          <a:xfrm>
            <a:off x="1334691" y="1472294"/>
            <a:ext cx="2981326" cy="3431709"/>
          </a:xfrm>
          <a:prstGeom prst="rect">
            <a:avLst/>
          </a:prstGeom>
          <a:noFill/>
          <a:ln w="9525">
            <a:solidFill>
              <a:srgbClr val="4B7697"/>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marL="457200" indent="-457200">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fontAlgn="base">
              <a:spcBef>
                <a:spcPct val="50000"/>
              </a:spcBef>
              <a:spcAft>
                <a:spcPct val="0"/>
              </a:spcAft>
              <a:buClrTx/>
              <a:buSzTx/>
              <a:buFontTx/>
              <a:buNone/>
            </a:pPr>
            <a:r>
              <a:rPr lang="en-US" altLang="en-US" sz="1600" b="1" i="1" u="sng" dirty="0">
                <a:solidFill>
                  <a:schemeClr val="tx2">
                    <a:lumMod val="50000"/>
                  </a:schemeClr>
                </a:solidFill>
                <a:latin typeface="Arial" panose="020B0604020202020204" pitchFamily="34" charset="0"/>
                <a:cs typeface="Arial" panose="020B0604020202020204" pitchFamily="34" charset="0"/>
              </a:rPr>
              <a:t>Advantages</a:t>
            </a:r>
            <a:r>
              <a:rPr lang="en-US" altLang="en-US" sz="1600" b="1" i="1" dirty="0">
                <a:solidFill>
                  <a:schemeClr val="tx2">
                    <a:lumMod val="50000"/>
                  </a:schemeClr>
                </a:solidFill>
                <a:latin typeface="Arial" panose="020B0604020202020204" pitchFamily="34" charset="0"/>
                <a:cs typeface="Arial" panose="020B0604020202020204" pitchFamily="34" charset="0"/>
              </a:rPr>
              <a:t>:</a:t>
            </a:r>
          </a:p>
          <a:p>
            <a:pPr fontAlgn="base">
              <a:spcBef>
                <a:spcPts val="450"/>
              </a:spcBef>
              <a:spcAft>
                <a:spcPct val="0"/>
              </a:spcAft>
              <a:buClrTx/>
              <a:buSzTx/>
              <a:buFont typeface="Arial" panose="020B0604020202020204" pitchFamily="34" charset="0"/>
              <a:buChar char="•"/>
            </a:pPr>
            <a:r>
              <a:rPr lang="en-US" altLang="en-US" sz="1600" i="1" dirty="0">
                <a:solidFill>
                  <a:schemeClr val="tx2">
                    <a:lumMod val="50000"/>
                  </a:schemeClr>
                </a:solidFill>
                <a:latin typeface="Arial" panose="020B0604020202020204" pitchFamily="34" charset="0"/>
                <a:cs typeface="Arial" panose="020B0604020202020204" pitchFamily="34" charset="0"/>
              </a:rPr>
              <a:t>Active exudate/edema management</a:t>
            </a:r>
          </a:p>
          <a:p>
            <a:pPr fontAlgn="base">
              <a:spcBef>
                <a:spcPts val="450"/>
              </a:spcBef>
              <a:spcAft>
                <a:spcPct val="0"/>
              </a:spcAft>
              <a:buClrTx/>
              <a:buSzTx/>
              <a:buFont typeface="Arial" panose="020B0604020202020204" pitchFamily="34" charset="0"/>
              <a:buChar char="•"/>
            </a:pPr>
            <a:r>
              <a:rPr lang="en-US" altLang="en-US" sz="1600" i="1" dirty="0">
                <a:solidFill>
                  <a:schemeClr val="tx2">
                    <a:lumMod val="50000"/>
                  </a:schemeClr>
                </a:solidFill>
                <a:latin typeface="Arial" panose="020B0604020202020204" pitchFamily="34" charset="0"/>
                <a:cs typeface="Arial" panose="020B0604020202020204" pitchFamily="34" charset="0"/>
              </a:rPr>
              <a:t>Helps reduce abdominal volume</a:t>
            </a:r>
          </a:p>
          <a:p>
            <a:pPr fontAlgn="base">
              <a:spcBef>
                <a:spcPts val="450"/>
              </a:spcBef>
              <a:spcAft>
                <a:spcPct val="0"/>
              </a:spcAft>
              <a:buClrTx/>
              <a:buSzTx/>
              <a:buFont typeface="Arial" panose="020B0604020202020204" pitchFamily="34" charset="0"/>
              <a:buChar char="•"/>
            </a:pPr>
            <a:r>
              <a:rPr lang="en-US" altLang="en-US" sz="1600" i="1" dirty="0">
                <a:solidFill>
                  <a:schemeClr val="tx2">
                    <a:lumMod val="50000"/>
                  </a:schemeClr>
                </a:solidFill>
                <a:latin typeface="Arial" panose="020B0604020202020204" pitchFamily="34" charset="0"/>
                <a:cs typeface="Arial" panose="020B0604020202020204" pitchFamily="34" charset="0"/>
              </a:rPr>
              <a:t>Adds structural stabilization of</a:t>
            </a:r>
          </a:p>
          <a:p>
            <a:pPr fontAlgn="base">
              <a:spcBef>
                <a:spcPct val="0"/>
              </a:spcBef>
              <a:spcAft>
                <a:spcPct val="0"/>
              </a:spcAft>
              <a:buClrTx/>
              <a:buSzTx/>
              <a:buFontTx/>
              <a:buNone/>
            </a:pPr>
            <a:r>
              <a:rPr lang="en-US" altLang="en-US" sz="1600" i="1" dirty="0">
                <a:solidFill>
                  <a:schemeClr val="tx2">
                    <a:lumMod val="50000"/>
                  </a:schemeClr>
                </a:solidFill>
                <a:latin typeface="Arial" panose="020B0604020202020204" pitchFamily="34" charset="0"/>
                <a:cs typeface="Arial" panose="020B0604020202020204" pitchFamily="34" charset="0"/>
              </a:rPr>
              <a:t>       adipose tissue.</a:t>
            </a:r>
          </a:p>
          <a:p>
            <a:pPr fontAlgn="base">
              <a:spcBef>
                <a:spcPts val="450"/>
              </a:spcBef>
              <a:spcAft>
                <a:spcPct val="0"/>
              </a:spcAft>
              <a:buClrTx/>
              <a:buSzTx/>
              <a:buFont typeface="Arial" panose="020B0604020202020204" pitchFamily="34" charset="0"/>
              <a:buChar char="•"/>
            </a:pPr>
            <a:r>
              <a:rPr lang="en-US" altLang="en-US" sz="1600" i="1" dirty="0">
                <a:solidFill>
                  <a:schemeClr val="tx2">
                    <a:lumMod val="50000"/>
                  </a:schemeClr>
                </a:solidFill>
                <a:latin typeface="Arial" panose="020B0604020202020204" pitchFamily="34" charset="0"/>
                <a:cs typeface="Arial" panose="020B0604020202020204" pitchFamily="34" charset="0"/>
              </a:rPr>
              <a:t>Occludes wound</a:t>
            </a:r>
          </a:p>
          <a:p>
            <a:pPr fontAlgn="base">
              <a:spcBef>
                <a:spcPts val="450"/>
              </a:spcBef>
              <a:spcAft>
                <a:spcPct val="0"/>
              </a:spcAft>
              <a:buClrTx/>
              <a:buSzTx/>
              <a:buFont typeface="Arial" panose="020B0604020202020204" pitchFamily="34" charset="0"/>
              <a:buChar char="•"/>
            </a:pPr>
            <a:r>
              <a:rPr lang="en-US" altLang="en-US" sz="1600" i="1" dirty="0">
                <a:solidFill>
                  <a:schemeClr val="tx2">
                    <a:lumMod val="50000"/>
                  </a:schemeClr>
                </a:solidFill>
                <a:latin typeface="Arial" panose="020B0604020202020204" pitchFamily="34" charset="0"/>
                <a:cs typeface="Arial" panose="020B0604020202020204" pitchFamily="34" charset="0"/>
              </a:rPr>
              <a:t>Minimizes bacterial colonization</a:t>
            </a:r>
          </a:p>
          <a:p>
            <a:pPr fontAlgn="base">
              <a:spcBef>
                <a:spcPts val="450"/>
              </a:spcBef>
              <a:spcAft>
                <a:spcPct val="0"/>
              </a:spcAft>
              <a:buClrTx/>
              <a:buSzTx/>
              <a:buFont typeface="Arial" panose="020B0604020202020204" pitchFamily="34" charset="0"/>
              <a:buChar char="•"/>
            </a:pPr>
            <a:r>
              <a:rPr lang="en-US" altLang="en-US" sz="1600" i="1" dirty="0">
                <a:solidFill>
                  <a:schemeClr val="tx2">
                    <a:lumMod val="50000"/>
                  </a:schemeClr>
                </a:solidFill>
                <a:latin typeface="Arial" panose="020B0604020202020204" pitchFamily="34" charset="0"/>
                <a:cs typeface="Arial" panose="020B0604020202020204" pitchFamily="34" charset="0"/>
              </a:rPr>
              <a:t>Supports </a:t>
            </a:r>
            <a:r>
              <a:rPr lang="en-US" altLang="en-US" sz="1600" i="1" dirty="0" smtClean="0">
                <a:solidFill>
                  <a:schemeClr val="tx2">
                    <a:lumMod val="50000"/>
                  </a:schemeClr>
                </a:solidFill>
                <a:latin typeface="Arial" panose="020B0604020202020204" pitchFamily="34" charset="0"/>
                <a:cs typeface="Arial" panose="020B0604020202020204" pitchFamily="34" charset="0"/>
              </a:rPr>
              <a:t>ventilation</a:t>
            </a:r>
            <a:endParaRPr lang="en-US" altLang="en-US" sz="1600" i="1" dirty="0">
              <a:solidFill>
                <a:schemeClr val="tx2">
                  <a:lumMod val="50000"/>
                </a:schemeClr>
              </a:solidFill>
              <a:latin typeface="Arial" panose="020B0604020202020204" pitchFamily="34" charset="0"/>
              <a:cs typeface="Arial" panose="020B0604020202020204" pitchFamily="34" charset="0"/>
            </a:endParaRPr>
          </a:p>
        </p:txBody>
      </p:sp>
      <p:sp>
        <p:nvSpPr>
          <p:cNvPr id="4" name="Text Box 4"/>
          <p:cNvSpPr txBox="1">
            <a:spLocks noChangeArrowheads="1"/>
          </p:cNvSpPr>
          <p:nvPr/>
        </p:nvSpPr>
        <p:spPr bwMode="auto">
          <a:xfrm>
            <a:off x="4326903" y="1470337"/>
            <a:ext cx="3293269" cy="3677930"/>
          </a:xfrm>
          <a:prstGeom prst="rect">
            <a:avLst/>
          </a:prstGeom>
          <a:noFill/>
          <a:ln w="9525">
            <a:solidFill>
              <a:srgbClr val="4B7697"/>
            </a:solidFill>
            <a:miter lim="800000"/>
            <a:headEnd/>
            <a:tailEnd/>
          </a:ln>
        </p:spPr>
        <p:txBody>
          <a:bodyPr>
            <a:spAutoFit/>
          </a:bodyPr>
          <a:lstStyle>
            <a:lvl1pPr marL="457200" indent="-457200">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fontAlgn="base">
              <a:spcBef>
                <a:spcPct val="50000"/>
              </a:spcBef>
              <a:spcAft>
                <a:spcPct val="0"/>
              </a:spcAft>
              <a:buClrTx/>
              <a:buSzTx/>
              <a:buFontTx/>
              <a:buNone/>
            </a:pPr>
            <a:r>
              <a:rPr lang="en-US" altLang="en-US" sz="1600" b="1" i="1" u="sng" dirty="0">
                <a:solidFill>
                  <a:schemeClr val="tx2">
                    <a:lumMod val="50000"/>
                  </a:schemeClr>
                </a:solidFill>
                <a:latin typeface="Arial" panose="020B0604020202020204" pitchFamily="34" charset="0"/>
                <a:cs typeface="Arial" panose="020B0604020202020204" pitchFamily="34" charset="0"/>
              </a:rPr>
              <a:t>Disadvantages</a:t>
            </a:r>
            <a:r>
              <a:rPr lang="en-US" altLang="en-US" sz="1600" b="1" i="1" dirty="0">
                <a:solidFill>
                  <a:schemeClr val="tx2">
                    <a:lumMod val="50000"/>
                  </a:schemeClr>
                </a:solidFill>
                <a:latin typeface="Arial" panose="020B0604020202020204" pitchFamily="34" charset="0"/>
                <a:cs typeface="Arial" panose="020B0604020202020204" pitchFamily="34" charset="0"/>
              </a:rPr>
              <a:t>:</a:t>
            </a:r>
          </a:p>
          <a:p>
            <a:pPr fontAlgn="base">
              <a:spcBef>
                <a:spcPts val="450"/>
              </a:spcBef>
              <a:spcAft>
                <a:spcPct val="0"/>
              </a:spcAft>
              <a:buClrTx/>
              <a:buSzTx/>
              <a:buFont typeface="Arial" panose="020B0604020202020204" pitchFamily="34" charset="0"/>
              <a:buChar char="•"/>
            </a:pPr>
            <a:r>
              <a:rPr lang="en-US" altLang="en-US" sz="1600" b="1" i="1" dirty="0">
                <a:solidFill>
                  <a:srgbClr val="7030A0"/>
                </a:solidFill>
                <a:latin typeface="Arial" panose="020B0604020202020204" pitchFamily="34" charset="0"/>
                <a:cs typeface="Arial" panose="020B0604020202020204" pitchFamily="34" charset="0"/>
              </a:rPr>
              <a:t>No mechanical tension on fascia</a:t>
            </a:r>
          </a:p>
          <a:p>
            <a:pPr fontAlgn="base">
              <a:spcBef>
                <a:spcPts val="450"/>
              </a:spcBef>
              <a:spcAft>
                <a:spcPct val="0"/>
              </a:spcAft>
              <a:buClrTx/>
              <a:buSzTx/>
              <a:buFont typeface="Arial" panose="020B0604020202020204" pitchFamily="34" charset="0"/>
              <a:buChar char="•"/>
            </a:pPr>
            <a:r>
              <a:rPr lang="en-US" altLang="en-US" sz="1600" i="1" dirty="0">
                <a:solidFill>
                  <a:schemeClr val="tx2">
                    <a:lumMod val="50000"/>
                  </a:schemeClr>
                </a:solidFill>
                <a:latin typeface="Arial" panose="020B0604020202020204" pitchFamily="34" charset="0"/>
                <a:cs typeface="Arial" panose="020B0604020202020204" pitchFamily="34" charset="0"/>
              </a:rPr>
              <a:t>Often requires mesh to bridge fascial defect.</a:t>
            </a:r>
          </a:p>
          <a:p>
            <a:pPr fontAlgn="base">
              <a:spcBef>
                <a:spcPts val="450"/>
              </a:spcBef>
              <a:spcAft>
                <a:spcPct val="0"/>
              </a:spcAft>
              <a:buClrTx/>
              <a:buSzTx/>
              <a:buFont typeface="Arial" panose="020B0604020202020204" pitchFamily="34" charset="0"/>
              <a:buChar char="•"/>
            </a:pPr>
            <a:r>
              <a:rPr lang="en-US" altLang="en-US" sz="1600" i="1" dirty="0">
                <a:solidFill>
                  <a:schemeClr val="tx2">
                    <a:lumMod val="50000"/>
                  </a:schemeClr>
                </a:solidFill>
                <a:latin typeface="Arial" panose="020B0604020202020204" pitchFamily="34" charset="0"/>
                <a:cs typeface="Arial" panose="020B0604020202020204" pitchFamily="34" charset="0"/>
              </a:rPr>
              <a:t>Mesh = re-herniation infection.</a:t>
            </a:r>
          </a:p>
          <a:p>
            <a:pPr fontAlgn="base">
              <a:spcBef>
                <a:spcPts val="450"/>
              </a:spcBef>
              <a:spcAft>
                <a:spcPct val="0"/>
              </a:spcAft>
              <a:buClrTx/>
              <a:buSzTx/>
              <a:buFont typeface="Arial" panose="020B0604020202020204" pitchFamily="34" charset="0"/>
              <a:buChar char="•"/>
            </a:pPr>
            <a:r>
              <a:rPr lang="en-US" altLang="en-US" sz="1600" i="1" dirty="0">
                <a:solidFill>
                  <a:schemeClr val="tx2">
                    <a:lumMod val="50000"/>
                  </a:schemeClr>
                </a:solidFill>
                <a:latin typeface="Arial" panose="020B0604020202020204" pitchFamily="34" charset="0"/>
                <a:cs typeface="Arial" panose="020B0604020202020204" pitchFamily="34" charset="0"/>
              </a:rPr>
              <a:t>Expensive VAC dressing changes, frequently in OR</a:t>
            </a:r>
          </a:p>
          <a:p>
            <a:pPr fontAlgn="base">
              <a:spcBef>
                <a:spcPts val="450"/>
              </a:spcBef>
              <a:spcAft>
                <a:spcPct val="0"/>
              </a:spcAft>
              <a:buClrTx/>
              <a:buSzTx/>
              <a:buFont typeface="Arial" panose="020B0604020202020204" pitchFamily="34" charset="0"/>
              <a:buChar char="•"/>
            </a:pPr>
            <a:r>
              <a:rPr lang="en-US" altLang="en-US" sz="1600" i="1" dirty="0">
                <a:solidFill>
                  <a:schemeClr val="tx2">
                    <a:lumMod val="50000"/>
                  </a:schemeClr>
                </a:solidFill>
                <a:latin typeface="Arial" panose="020B0604020202020204" pitchFamily="34" charset="0"/>
                <a:cs typeface="Arial" panose="020B0604020202020204" pitchFamily="34" charset="0"/>
              </a:rPr>
              <a:t>Often results in a skin graft (two wounds instead of one), or is left to granulate.</a:t>
            </a:r>
          </a:p>
          <a:p>
            <a:pPr fontAlgn="base">
              <a:spcBef>
                <a:spcPts val="450"/>
              </a:spcBef>
              <a:spcAft>
                <a:spcPct val="0"/>
              </a:spcAft>
              <a:buClrTx/>
              <a:buSzTx/>
              <a:buFont typeface="Arial" panose="020B0604020202020204" pitchFamily="34" charset="0"/>
              <a:buChar char="•"/>
            </a:pPr>
            <a:r>
              <a:rPr lang="en-US" altLang="en-US" sz="1600" i="1" dirty="0">
                <a:solidFill>
                  <a:schemeClr val="tx2">
                    <a:lumMod val="50000"/>
                  </a:schemeClr>
                </a:solidFill>
                <a:latin typeface="Arial" panose="020B0604020202020204" pitchFamily="34" charset="0"/>
                <a:cs typeface="Arial" panose="020B0604020202020204" pitchFamily="34" charset="0"/>
              </a:rPr>
              <a:t>Very poor cosmetic result</a:t>
            </a:r>
            <a:r>
              <a:rPr lang="en-US" altLang="en-US" sz="1600" b="1" i="1" dirty="0">
                <a:solidFill>
                  <a:schemeClr val="tx2">
                    <a:lumMod val="50000"/>
                  </a:schemeClr>
                </a:solidFill>
                <a:latin typeface="Arial" panose="020B0604020202020204" pitchFamily="34" charset="0"/>
                <a:cs typeface="Arial" panose="020B0604020202020204" pitchFamily="34" charset="0"/>
              </a:rPr>
              <a:t>  </a:t>
            </a:r>
            <a:r>
              <a:rPr lang="en-US" altLang="en-US" sz="1350" b="1" i="1" dirty="0">
                <a:solidFill>
                  <a:schemeClr val="tx2">
                    <a:lumMod val="50000"/>
                  </a:schemeClr>
                </a:solidFill>
                <a:latin typeface="Arial" panose="020B0604020202020204" pitchFamily="34" charset="0"/>
                <a:cs typeface="Arial" panose="020B0604020202020204" pitchFamily="34" charset="0"/>
              </a:rPr>
              <a:t>     </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436607" y="140816"/>
            <a:ext cx="8007178" cy="523220"/>
          </a:xfrm>
          <a:prstGeom prst="rect">
            <a:avLst/>
          </a:prstGeom>
          <a:noFill/>
          <a:ln w="9525">
            <a:noFill/>
            <a:miter lim="800000"/>
            <a:headEnd/>
            <a:tailEnd/>
          </a:ln>
          <a:effectLst/>
        </p:spPr>
        <p:txBody>
          <a:bodyPr wrap="square">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fontAlgn="base" hangingPunct="1">
              <a:spcBef>
                <a:spcPct val="50000"/>
              </a:spcBef>
              <a:spcAft>
                <a:spcPct val="0"/>
              </a:spcAft>
              <a:defRPr/>
            </a:pPr>
            <a:r>
              <a:rPr lang="en-US" altLang="en-US" sz="2800" b="1" dirty="0">
                <a:solidFill>
                  <a:schemeClr val="accent1">
                    <a:lumMod val="50000"/>
                  </a:schemeClr>
                </a:solidFill>
                <a:effectLst>
                  <a:outerShdw blurRad="38100" dist="38100" dir="2700000" algn="tl">
                    <a:srgbClr val="C0C0C0"/>
                  </a:outerShdw>
                </a:effectLst>
                <a:latin typeface="Arial" panose="020B0604020202020204" pitchFamily="34" charset="0"/>
                <a:cs typeface="Arial" panose="020B0604020202020204" pitchFamily="34" charset="0"/>
              </a:rPr>
              <a:t>WHEN AND WHY USE ABRA WITH NPWT?</a:t>
            </a:r>
            <a:endParaRPr lang="en-US" altLang="en-US" sz="2800" b="1" i="1" dirty="0">
              <a:solidFill>
                <a:schemeClr val="accent1">
                  <a:lumMod val="50000"/>
                </a:schemeClr>
              </a:solidFill>
              <a:effectLst>
                <a:outerShdw blurRad="38100" dist="38100" dir="2700000" algn="tl">
                  <a:srgbClr val="C0C0C0"/>
                </a:outerShdw>
              </a:effectLst>
              <a:latin typeface="Arial" panose="020B0604020202020204" pitchFamily="34" charset="0"/>
              <a:cs typeface="Arial" panose="020B0604020202020204" pitchFamily="34" charset="0"/>
            </a:endParaRPr>
          </a:p>
        </p:txBody>
      </p:sp>
      <p:sp>
        <p:nvSpPr>
          <p:cNvPr id="3" name="Rectangle 2"/>
          <p:cNvSpPr txBox="1">
            <a:spLocks noChangeArrowheads="1"/>
          </p:cNvSpPr>
          <p:nvPr/>
        </p:nvSpPr>
        <p:spPr>
          <a:xfrm>
            <a:off x="0" y="1042988"/>
            <a:ext cx="7605713" cy="539115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91440" tIns="45720" rIns="91440" bIns="45720" rtlCol="0">
            <a:normAutofit lnSpcReduction="10000"/>
          </a:bodyPr>
          <a:lstStyle/>
          <a:p>
            <a:pPr marL="342900" marR="0" lvl="0" indent="-342900" algn="l" defTabSz="914400" rtl="0" eaLnBrk="1" fontAlgn="auto" latinLnBrk="0" hangingPunct="1">
              <a:lnSpc>
                <a:spcPct val="80000"/>
              </a:lnSpc>
              <a:spcBef>
                <a:spcPct val="20000"/>
              </a:spcBef>
              <a:spcAft>
                <a:spcPts val="0"/>
              </a:spcAft>
              <a:buClrTx/>
              <a:buSzTx/>
              <a:buFont typeface="Arial" pitchFamily="34" charset="0"/>
              <a:buChar char="•"/>
              <a:tabLst/>
              <a:defRPr/>
            </a:pPr>
            <a:r>
              <a:rPr kumimoji="0" lang="en-US" altLang="en-US" sz="1800" b="0" i="0" u="sng" strike="noStrike" kern="1200" cap="none" spc="0" normalizeH="0" baseline="0" noProof="0" smtClean="0">
                <a:ln>
                  <a:noFill/>
                </a:ln>
                <a:solidFill>
                  <a:schemeClr val="accent1">
                    <a:lumMod val="50000"/>
                  </a:schemeClr>
                </a:solidFill>
                <a:effectLst/>
                <a:uLnTx/>
                <a:uFillTx/>
                <a:latin typeface="Times New Roman" panose="02020603050405020304" pitchFamily="18" charset="0"/>
                <a:ea typeface="+mn-ea"/>
                <a:cs typeface="Times New Roman" panose="02020603050405020304" pitchFamily="18" charset="0"/>
              </a:rPr>
              <a:t>It is commonly accepted that the literature reports 60% to 70% of the time acute abdominal wounds can be closed primarily after V.AC. Treatment.  </a:t>
            </a:r>
          </a:p>
          <a:p>
            <a:pPr marL="342900" marR="0" lvl="0" indent="-342900" algn="l" defTabSz="914400" rtl="0" eaLnBrk="1" fontAlgn="auto" latinLnBrk="0" hangingPunct="1">
              <a:lnSpc>
                <a:spcPct val="80000"/>
              </a:lnSpc>
              <a:spcBef>
                <a:spcPct val="20000"/>
              </a:spcBef>
              <a:spcAft>
                <a:spcPts val="0"/>
              </a:spcAft>
              <a:buClrTx/>
              <a:buSzTx/>
              <a:buFont typeface="Arial" pitchFamily="34" charset="0"/>
              <a:buChar char="•"/>
              <a:tabLst/>
              <a:defRPr/>
            </a:pPr>
            <a:endParaRPr kumimoji="0" lang="en-US" altLang="en-US" sz="1800" b="0" i="0" u="none" strike="noStrike" kern="1200" cap="none" spc="0" normalizeH="0" baseline="0" noProof="0" smtClean="0">
              <a:ln>
                <a:noFill/>
              </a:ln>
              <a:solidFill>
                <a:schemeClr val="accent1">
                  <a:lumMod val="50000"/>
                </a:schemeClr>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1" fontAlgn="auto" latinLnBrk="0" hangingPunct="1">
              <a:lnSpc>
                <a:spcPct val="80000"/>
              </a:lnSpc>
              <a:spcBef>
                <a:spcPct val="20000"/>
              </a:spcBef>
              <a:spcAft>
                <a:spcPts val="0"/>
              </a:spcAft>
              <a:buClrTx/>
              <a:buSzTx/>
              <a:buFont typeface="Arial" pitchFamily="34" charset="0"/>
              <a:buChar char="•"/>
              <a:tabLst/>
              <a:defRPr/>
            </a:pPr>
            <a:r>
              <a:rPr kumimoji="0" lang="en-US" altLang="en-US" sz="1800" b="0" i="0" u="none" strike="noStrike" kern="1200" cap="none" spc="0" normalizeH="0" baseline="0" noProof="0" smtClean="0">
                <a:ln>
                  <a:noFill/>
                </a:ln>
                <a:solidFill>
                  <a:schemeClr val="accent1">
                    <a:lumMod val="50000"/>
                  </a:schemeClr>
                </a:solidFill>
                <a:effectLst/>
                <a:uLnTx/>
                <a:uFillTx/>
                <a:latin typeface="Times New Roman" panose="02020603050405020304" pitchFamily="18" charset="0"/>
                <a:ea typeface="+mn-ea"/>
                <a:cs typeface="Times New Roman" panose="02020603050405020304" pitchFamily="18" charset="0"/>
              </a:rPr>
              <a:t>The reason for this success is that V.A.C. removes the exudate fluid from the cavity and the edema fluid which is in the tissue, mainly in the bowel wall and mesentery, thereby returning the abdominal viscera (organs) to the normal size.  </a:t>
            </a:r>
          </a:p>
          <a:p>
            <a:pPr marL="342900" marR="0" lvl="0" indent="-342900" algn="l" defTabSz="914400" rtl="0" eaLnBrk="1" fontAlgn="auto" latinLnBrk="0" hangingPunct="1">
              <a:lnSpc>
                <a:spcPct val="80000"/>
              </a:lnSpc>
              <a:spcBef>
                <a:spcPct val="20000"/>
              </a:spcBef>
              <a:spcAft>
                <a:spcPts val="0"/>
              </a:spcAft>
              <a:buClrTx/>
              <a:buSzTx/>
              <a:buFont typeface="Arial" pitchFamily="34" charset="0"/>
              <a:buChar char="•"/>
              <a:tabLst/>
              <a:defRPr/>
            </a:pPr>
            <a:endParaRPr kumimoji="0" lang="en-US" altLang="en-US" sz="1800" b="0" i="0" u="none" strike="noStrike" kern="1200" cap="none" spc="0" normalizeH="0" baseline="0" noProof="0" smtClean="0">
              <a:ln>
                <a:noFill/>
              </a:ln>
              <a:solidFill>
                <a:schemeClr val="accent1">
                  <a:lumMod val="50000"/>
                </a:schemeClr>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1" fontAlgn="auto" latinLnBrk="0" hangingPunct="1">
              <a:lnSpc>
                <a:spcPct val="80000"/>
              </a:lnSpc>
              <a:spcBef>
                <a:spcPct val="20000"/>
              </a:spcBef>
              <a:spcAft>
                <a:spcPts val="0"/>
              </a:spcAft>
              <a:buClrTx/>
              <a:buSzTx/>
              <a:buFont typeface="Arial" pitchFamily="34" charset="0"/>
              <a:buChar char="•"/>
              <a:tabLst/>
              <a:defRPr/>
            </a:pPr>
            <a:r>
              <a:rPr kumimoji="0" lang="en-US" altLang="en-US" sz="1800" b="0" i="0" u="none" strike="noStrike" kern="1200" cap="none" spc="0" normalizeH="0" baseline="0" noProof="0" smtClean="0">
                <a:ln>
                  <a:noFill/>
                </a:ln>
                <a:solidFill>
                  <a:schemeClr val="accent1">
                    <a:lumMod val="50000"/>
                  </a:schemeClr>
                </a:solidFill>
                <a:effectLst/>
                <a:uLnTx/>
                <a:uFillTx/>
                <a:latin typeface="Times New Roman" panose="02020603050405020304" pitchFamily="18" charset="0"/>
                <a:ea typeface="+mn-ea"/>
                <a:cs typeface="Times New Roman" panose="02020603050405020304" pitchFamily="18" charset="0"/>
              </a:rPr>
              <a:t>Once this occurs and the abdominal musculature still has normal elasticity, the fascia can be approximated at the midline for sutured primary closure.  </a:t>
            </a:r>
          </a:p>
          <a:p>
            <a:pPr marL="342900" marR="0" lvl="0" indent="-342900" algn="l" defTabSz="914400" rtl="0" eaLnBrk="1" fontAlgn="auto" latinLnBrk="0" hangingPunct="1">
              <a:lnSpc>
                <a:spcPct val="80000"/>
              </a:lnSpc>
              <a:spcBef>
                <a:spcPct val="20000"/>
              </a:spcBef>
              <a:spcAft>
                <a:spcPts val="0"/>
              </a:spcAft>
              <a:buClrTx/>
              <a:buSzTx/>
              <a:buFont typeface="Arial" pitchFamily="34" charset="0"/>
              <a:buChar char="•"/>
              <a:tabLst/>
              <a:defRPr/>
            </a:pPr>
            <a:endParaRPr kumimoji="0" lang="en-US" altLang="en-US" sz="1800" b="0" i="0" u="none" strike="noStrike" kern="1200" cap="none" spc="0" normalizeH="0" baseline="0" noProof="0" smtClean="0">
              <a:ln>
                <a:noFill/>
              </a:ln>
              <a:solidFill>
                <a:schemeClr val="accent1">
                  <a:lumMod val="50000"/>
                </a:schemeClr>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1" fontAlgn="auto" latinLnBrk="0" hangingPunct="1">
              <a:lnSpc>
                <a:spcPct val="80000"/>
              </a:lnSpc>
              <a:spcBef>
                <a:spcPct val="20000"/>
              </a:spcBef>
              <a:spcAft>
                <a:spcPts val="0"/>
              </a:spcAft>
              <a:buClrTx/>
              <a:buSzTx/>
              <a:buFont typeface="Arial" pitchFamily="34" charset="0"/>
              <a:buChar char="•"/>
              <a:tabLst/>
              <a:defRPr/>
            </a:pPr>
            <a:r>
              <a:rPr kumimoji="0" lang="en-US" altLang="en-US" sz="1800" b="0" i="0" u="none" strike="noStrike" kern="1200" cap="none" spc="0" normalizeH="0" baseline="0" noProof="0" smtClean="0">
                <a:ln>
                  <a:noFill/>
                </a:ln>
                <a:solidFill>
                  <a:schemeClr val="accent1">
                    <a:lumMod val="50000"/>
                  </a:schemeClr>
                </a:solidFill>
                <a:effectLst/>
                <a:uLnTx/>
                <a:uFillTx/>
                <a:latin typeface="Times New Roman" panose="02020603050405020304" pitchFamily="18" charset="0"/>
                <a:ea typeface="+mn-ea"/>
                <a:cs typeface="Times New Roman" panose="02020603050405020304" pitchFamily="18" charset="0"/>
              </a:rPr>
              <a:t>The approximately 30% to 40% of patients that are not able to be closed following V.A.C. treatment HAVE FIXED RETRACTED ABDOMINAL MUSCULATURE.</a:t>
            </a:r>
            <a:r>
              <a:rPr kumimoji="0" lang="en-US" altLang="en-US" sz="1800" b="0" i="0" u="none" strike="noStrike" kern="1200" cap="none" spc="0" normalizeH="0" baseline="0" noProof="0" smtClean="0">
                <a:ln>
                  <a:noFill/>
                </a:ln>
                <a:solidFill>
                  <a:srgbClr val="4F81BD">
                    <a:lumMod val="50000"/>
                  </a:srgbClr>
                </a:solidFill>
                <a:effectLst/>
                <a:uLnTx/>
                <a:uFillTx/>
                <a:latin typeface="Times New Roman" panose="02020603050405020304" pitchFamily="18" charset="0"/>
                <a:ea typeface="+mn-ea"/>
                <a:cs typeface="Times New Roman" panose="02020603050405020304" pitchFamily="18" charset="0"/>
              </a:rPr>
              <a:t> </a:t>
            </a:r>
          </a:p>
          <a:p>
            <a:pPr marL="342900" marR="0" lvl="0" indent="-342900" algn="l" defTabSz="914400" rtl="0" eaLnBrk="1" fontAlgn="auto" latinLnBrk="0" hangingPunct="1">
              <a:lnSpc>
                <a:spcPct val="80000"/>
              </a:lnSpc>
              <a:spcBef>
                <a:spcPct val="20000"/>
              </a:spcBef>
              <a:spcAft>
                <a:spcPts val="0"/>
              </a:spcAft>
              <a:buClrTx/>
              <a:buSzTx/>
              <a:buFont typeface="Arial" pitchFamily="34" charset="0"/>
              <a:buChar char="•"/>
              <a:tabLst/>
              <a:defRPr/>
            </a:pPr>
            <a:endParaRPr kumimoji="0" lang="en-US" altLang="en-US" sz="1800" b="0" i="0" u="none" strike="noStrike" kern="1200" cap="none" spc="0" normalizeH="0" baseline="0" noProof="0" smtClean="0">
              <a:ln>
                <a:noFill/>
              </a:ln>
              <a:solidFill>
                <a:srgbClr val="4F81BD">
                  <a:lumMod val="50000"/>
                </a:srgbClr>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1" fontAlgn="auto" latinLnBrk="0" hangingPunct="1">
              <a:lnSpc>
                <a:spcPct val="80000"/>
              </a:lnSpc>
              <a:spcBef>
                <a:spcPct val="20000"/>
              </a:spcBef>
              <a:spcAft>
                <a:spcPts val="0"/>
              </a:spcAft>
              <a:buClrTx/>
              <a:buSzTx/>
              <a:buFont typeface="Arial" pitchFamily="34" charset="0"/>
              <a:buChar char="•"/>
              <a:tabLst/>
              <a:defRPr/>
            </a:pPr>
            <a:r>
              <a:rPr kumimoji="0" lang="en-US" altLang="en-US" sz="1800" b="0" i="0" u="none" strike="noStrike" kern="1200" cap="none" spc="0" normalizeH="0" baseline="0" noProof="0" smtClean="0">
                <a:ln>
                  <a:noFill/>
                </a:ln>
                <a:solidFill>
                  <a:srgbClr val="4F81BD">
                    <a:lumMod val="50000"/>
                  </a:srgbClr>
                </a:solidFill>
                <a:effectLst/>
                <a:uLnTx/>
                <a:uFillTx/>
                <a:latin typeface="Times New Roman" panose="02020603050405020304" pitchFamily="18" charset="0"/>
                <a:ea typeface="+mn-ea"/>
                <a:cs typeface="Times New Roman" panose="02020603050405020304" pitchFamily="18" charset="0"/>
              </a:rPr>
              <a:t>These patients cannot be closed until the muscles are advanced to the midline and do need a device to provide traction to overcome this retracted fixed resistance.  </a:t>
            </a:r>
          </a:p>
          <a:p>
            <a:pPr marL="342900" marR="0" lvl="0" indent="-342900" algn="l" defTabSz="914400" rtl="0" eaLnBrk="1" fontAlgn="auto" latinLnBrk="0" hangingPunct="1">
              <a:lnSpc>
                <a:spcPct val="80000"/>
              </a:lnSpc>
              <a:spcBef>
                <a:spcPct val="20000"/>
              </a:spcBef>
              <a:spcAft>
                <a:spcPts val="0"/>
              </a:spcAft>
              <a:buClrTx/>
              <a:buSzTx/>
              <a:buFont typeface="Arial" pitchFamily="34" charset="0"/>
              <a:buChar char="•"/>
              <a:tabLst/>
              <a:defRPr/>
            </a:pPr>
            <a:endParaRPr kumimoji="0" lang="en-US" altLang="en-US" sz="2000" b="1" i="1" u="sng" strike="noStrike" kern="1200" cap="none" spc="0" normalizeH="0" baseline="0" noProof="0" smtClean="0">
              <a:ln>
                <a:noFill/>
              </a:ln>
              <a:solidFill>
                <a:srgbClr val="4F81BD">
                  <a:lumMod val="50000"/>
                </a:srgbClr>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1" fontAlgn="auto" latinLnBrk="0" hangingPunct="1">
              <a:lnSpc>
                <a:spcPct val="80000"/>
              </a:lnSpc>
              <a:spcBef>
                <a:spcPct val="20000"/>
              </a:spcBef>
              <a:spcAft>
                <a:spcPts val="0"/>
              </a:spcAft>
              <a:buClrTx/>
              <a:buSzTx/>
              <a:buFont typeface="Arial" pitchFamily="34" charset="0"/>
              <a:buChar char="•"/>
              <a:tabLst/>
              <a:defRPr/>
            </a:pPr>
            <a:r>
              <a:rPr kumimoji="0" lang="en-US" altLang="en-US" sz="2000" b="1" i="1" u="sng" strike="noStrike" kern="1200" cap="none" spc="0" normalizeH="0" baseline="0" noProof="0" smtClean="0">
                <a:ln>
                  <a:noFill/>
                </a:ln>
                <a:solidFill>
                  <a:srgbClr val="7030A0"/>
                </a:solidFill>
                <a:effectLst/>
                <a:uLnTx/>
                <a:uFillTx/>
                <a:latin typeface="Times New Roman" panose="02020603050405020304" pitchFamily="18" charset="0"/>
                <a:ea typeface="+mn-ea"/>
                <a:cs typeface="Times New Roman" panose="02020603050405020304" pitchFamily="18" charset="0"/>
              </a:rPr>
              <a:t>That is where ABRA can be very effective.  When wounds are still in the acute stage ABRA closure rates exceed 92% with low tension sutured closure into fascia tissue that has not been compromised by the ABRA elastomers, and with lower risk of developing a Hernia</a:t>
            </a:r>
            <a:r>
              <a:rPr kumimoji="0" lang="en-US" altLang="en-US" sz="2000" b="1" i="1" u="sng" strike="noStrike" kern="1200" cap="none" spc="0" normalizeH="0" baseline="0" noProof="0" smtClean="0">
                <a:ln>
                  <a:noFill/>
                </a:ln>
                <a:solidFill>
                  <a:srgbClr val="4F81BD">
                    <a:lumMod val="50000"/>
                  </a:srgbClr>
                </a:solidFill>
                <a:effectLst/>
                <a:uLnTx/>
                <a:uFillTx/>
                <a:latin typeface="Times New Roman" panose="02020603050405020304" pitchFamily="18" charset="0"/>
                <a:ea typeface="+mn-ea"/>
                <a:cs typeface="Times New Roman" panose="02020603050405020304" pitchFamily="18" charset="0"/>
              </a:rPr>
              <a:t>.</a:t>
            </a:r>
          </a:p>
          <a:p>
            <a:pPr marL="0" marR="0" lvl="0" indent="0" algn="l" defTabSz="914400" rtl="0" eaLnBrk="1" fontAlgn="auto" latinLnBrk="0" hangingPunct="1">
              <a:lnSpc>
                <a:spcPct val="80000"/>
              </a:lnSpc>
              <a:spcBef>
                <a:spcPct val="20000"/>
              </a:spcBef>
              <a:spcAft>
                <a:spcPts val="0"/>
              </a:spcAft>
              <a:buClrTx/>
              <a:buSzTx/>
              <a:buFont typeface="Arial" pitchFamily="34" charset="0"/>
              <a:buNone/>
              <a:tabLst/>
              <a:defRPr/>
            </a:pPr>
            <a:endParaRPr kumimoji="0" lang="en-US" altLang="en-US" sz="1800" b="1" i="0" u="none" strike="noStrike" kern="1200" cap="none" spc="0" normalizeH="0" baseline="0" noProof="0" dirty="0">
              <a:ln>
                <a:noFill/>
              </a:ln>
              <a:solidFill>
                <a:schemeClr val="accent1">
                  <a:lumMod val="50000"/>
                </a:schemeClr>
              </a:solidFill>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9106" name="Rectangle 2"/>
          <p:cNvSpPr>
            <a:spLocks noGrp="1" noChangeArrowheads="1"/>
          </p:cNvSpPr>
          <p:nvPr>
            <p:ph type="title" idx="4294967295"/>
          </p:nvPr>
        </p:nvSpPr>
        <p:spPr bwMode="auto">
          <a:xfrm>
            <a:off x="0" y="927100"/>
            <a:ext cx="6237288" cy="857250"/>
          </a:xfrm>
          <a:prstGeom prst="rect">
            <a:avLst/>
          </a:prstGeom>
          <a:noFill/>
          <a:ln>
            <a:noFill/>
            <a:miter lim="800000"/>
            <a:headEnd/>
            <a:tailEnd/>
          </a:ln>
        </p:spPr>
        <p:txBody>
          <a:bodyPr/>
          <a:lstStyle/>
          <a:p>
            <a:pPr algn="ctr">
              <a:defRPr/>
            </a:pPr>
            <a:r>
              <a:rPr lang="en-US" sz="2400" b="1" dirty="0">
                <a:solidFill>
                  <a:schemeClr val="tx2">
                    <a:lumMod val="50000"/>
                  </a:schemeClr>
                </a:solidFill>
                <a:effectLst>
                  <a:outerShdw blurRad="38100" dist="38100" dir="2700000" algn="tl">
                    <a:srgbClr val="C0C0C0"/>
                  </a:outerShdw>
                </a:effectLst>
                <a:latin typeface="Arial" charset="0"/>
              </a:rPr>
              <a:t>ABRA Abdominal Wall </a:t>
            </a:r>
            <a:br>
              <a:rPr lang="en-US" sz="2400" b="1" dirty="0">
                <a:solidFill>
                  <a:schemeClr val="tx2">
                    <a:lumMod val="50000"/>
                  </a:schemeClr>
                </a:solidFill>
                <a:effectLst>
                  <a:outerShdw blurRad="38100" dist="38100" dir="2700000" algn="tl">
                    <a:srgbClr val="C0C0C0"/>
                  </a:outerShdw>
                </a:effectLst>
                <a:latin typeface="Arial" charset="0"/>
              </a:rPr>
            </a:br>
            <a:r>
              <a:rPr lang="en-US" sz="2400" b="1" dirty="0">
                <a:solidFill>
                  <a:schemeClr val="tx2">
                    <a:lumMod val="50000"/>
                  </a:schemeClr>
                </a:solidFill>
                <a:effectLst>
                  <a:outerShdw blurRad="38100" dist="38100" dir="2700000" algn="tl">
                    <a:srgbClr val="C0C0C0"/>
                  </a:outerShdw>
                </a:effectLst>
                <a:latin typeface="Arial" charset="0"/>
              </a:rPr>
              <a:t>Closure System</a:t>
            </a:r>
          </a:p>
        </p:txBody>
      </p:sp>
      <p:pic>
        <p:nvPicPr>
          <p:cNvPr id="156675" name="Picture 3" descr="ABRA w-muscle fascia"/>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l="15971" r="12384"/>
          <a:stretch/>
        </p:blipFill>
        <p:spPr bwMode="auto">
          <a:xfrm>
            <a:off x="2664619" y="2294335"/>
            <a:ext cx="4043363" cy="3075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6676" name="Text Box 4"/>
          <p:cNvSpPr txBox="1">
            <a:spLocks noChangeArrowheads="1"/>
          </p:cNvSpPr>
          <p:nvPr/>
        </p:nvSpPr>
        <p:spPr bwMode="auto">
          <a:xfrm>
            <a:off x="1428750" y="3781426"/>
            <a:ext cx="1200150"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cs typeface="Arial" panose="020B0604020202020204" pitchFamily="34" charset="0"/>
              </a:defRPr>
            </a:lvl1pPr>
            <a:lvl2pPr marL="742950" indent="-285750">
              <a:defRPr sz="2400">
                <a:solidFill>
                  <a:schemeClr val="tx1"/>
                </a:solidFill>
                <a:latin typeface="Times New Roman" panose="02020603050405020304" pitchFamily="18" charset="0"/>
                <a:cs typeface="Arial" panose="020B0604020202020204" pitchFamily="34" charset="0"/>
              </a:defRPr>
            </a:lvl2pPr>
            <a:lvl3pPr marL="1143000" indent="-228600">
              <a:defRPr sz="2400">
                <a:solidFill>
                  <a:schemeClr val="tx1"/>
                </a:solidFill>
                <a:latin typeface="Times New Roman" panose="02020603050405020304" pitchFamily="18" charset="0"/>
                <a:cs typeface="Arial" panose="020B0604020202020204" pitchFamily="34" charset="0"/>
              </a:defRPr>
            </a:lvl3pPr>
            <a:lvl4pPr marL="1600200" indent="-228600">
              <a:defRPr sz="2400">
                <a:solidFill>
                  <a:schemeClr val="tx1"/>
                </a:solidFill>
                <a:latin typeface="Times New Roman" panose="02020603050405020304" pitchFamily="18" charset="0"/>
                <a:cs typeface="Arial" panose="020B0604020202020204" pitchFamily="34" charset="0"/>
              </a:defRPr>
            </a:lvl4pPr>
            <a:lvl5pPr marL="2057400" indent="-22860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eaLnBrk="1" hangingPunct="1">
              <a:spcBef>
                <a:spcPct val="50000"/>
              </a:spcBef>
            </a:pPr>
            <a:r>
              <a:rPr lang="en-US" altLang="en-US" sz="1350">
                <a:solidFill>
                  <a:srgbClr val="006699"/>
                </a:solidFill>
                <a:latin typeface="Arial" panose="020B0604020202020204" pitchFamily="34" charset="0"/>
              </a:rPr>
              <a:t>Skin Layer</a:t>
            </a:r>
          </a:p>
        </p:txBody>
      </p:sp>
      <p:sp>
        <p:nvSpPr>
          <p:cNvPr id="156677" name="Line 5"/>
          <p:cNvSpPr>
            <a:spLocks noChangeShapeType="1"/>
          </p:cNvSpPr>
          <p:nvPr/>
        </p:nvSpPr>
        <p:spPr bwMode="auto">
          <a:xfrm flipV="1">
            <a:off x="2628900" y="3943350"/>
            <a:ext cx="628650" cy="0"/>
          </a:xfrm>
          <a:prstGeom prst="line">
            <a:avLst/>
          </a:prstGeom>
          <a:noFill/>
          <a:ln w="28575">
            <a:solidFill>
              <a:srgbClr val="006699"/>
            </a:solidFill>
            <a:round/>
            <a:headEnd/>
            <a:tailEnd type="triangle" w="med" len="med"/>
          </a:ln>
          <a:extLst>
            <a:ext uri="{909E8E84-426E-40DD-AFC4-6F175D3DCCD1}">
              <a14:hiddenFill xmlns:a14="http://schemas.microsoft.com/office/drawing/2010/main">
                <a:noFill/>
              </a14:hiddenFill>
            </a:ext>
          </a:extLst>
        </p:spPr>
        <p:txBody>
          <a:bodyPr/>
          <a:lstStyle/>
          <a:p>
            <a:endParaRPr lang="en-CA" sz="1350"/>
          </a:p>
        </p:txBody>
      </p:sp>
      <p:sp>
        <p:nvSpPr>
          <p:cNvPr id="156678" name="Line 6"/>
          <p:cNvSpPr>
            <a:spLocks noChangeShapeType="1"/>
          </p:cNvSpPr>
          <p:nvPr/>
        </p:nvSpPr>
        <p:spPr bwMode="auto">
          <a:xfrm flipV="1">
            <a:off x="2628900" y="4229100"/>
            <a:ext cx="628650" cy="0"/>
          </a:xfrm>
          <a:prstGeom prst="line">
            <a:avLst/>
          </a:prstGeom>
          <a:noFill/>
          <a:ln w="28575">
            <a:solidFill>
              <a:srgbClr val="006699"/>
            </a:solidFill>
            <a:round/>
            <a:headEnd/>
            <a:tailEnd type="triangle" w="med" len="med"/>
          </a:ln>
          <a:extLst>
            <a:ext uri="{909E8E84-426E-40DD-AFC4-6F175D3DCCD1}">
              <a14:hiddenFill xmlns:a14="http://schemas.microsoft.com/office/drawing/2010/main">
                <a:noFill/>
              </a14:hiddenFill>
            </a:ext>
          </a:extLst>
        </p:spPr>
        <p:txBody>
          <a:bodyPr/>
          <a:lstStyle/>
          <a:p>
            <a:endParaRPr lang="en-CA" sz="1350"/>
          </a:p>
        </p:txBody>
      </p:sp>
      <p:sp>
        <p:nvSpPr>
          <p:cNvPr id="156679" name="Line 7"/>
          <p:cNvSpPr>
            <a:spLocks noChangeShapeType="1"/>
          </p:cNvSpPr>
          <p:nvPr/>
        </p:nvSpPr>
        <p:spPr bwMode="auto">
          <a:xfrm flipV="1">
            <a:off x="2207419" y="4514850"/>
            <a:ext cx="914400" cy="171450"/>
          </a:xfrm>
          <a:prstGeom prst="line">
            <a:avLst/>
          </a:prstGeom>
          <a:noFill/>
          <a:ln w="28575">
            <a:solidFill>
              <a:srgbClr val="006699"/>
            </a:solidFill>
            <a:round/>
            <a:headEnd/>
            <a:tailEnd type="triangle" w="med" len="med"/>
          </a:ln>
          <a:extLst>
            <a:ext uri="{909E8E84-426E-40DD-AFC4-6F175D3DCCD1}">
              <a14:hiddenFill xmlns:a14="http://schemas.microsoft.com/office/drawing/2010/main">
                <a:noFill/>
              </a14:hiddenFill>
            </a:ext>
          </a:extLst>
        </p:spPr>
        <p:txBody>
          <a:bodyPr/>
          <a:lstStyle/>
          <a:p>
            <a:endParaRPr lang="en-CA" sz="1350"/>
          </a:p>
        </p:txBody>
      </p:sp>
      <p:sp>
        <p:nvSpPr>
          <p:cNvPr id="156680" name="Text Box 8"/>
          <p:cNvSpPr txBox="1">
            <a:spLocks noChangeArrowheads="1"/>
          </p:cNvSpPr>
          <p:nvPr/>
        </p:nvSpPr>
        <p:spPr bwMode="auto">
          <a:xfrm>
            <a:off x="935831" y="4471987"/>
            <a:ext cx="125730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cs typeface="Arial" panose="020B0604020202020204" pitchFamily="34" charset="0"/>
              </a:defRPr>
            </a:lvl1pPr>
            <a:lvl2pPr marL="742950" indent="-285750">
              <a:defRPr sz="2400">
                <a:solidFill>
                  <a:schemeClr val="tx1"/>
                </a:solidFill>
                <a:latin typeface="Times New Roman" panose="02020603050405020304" pitchFamily="18" charset="0"/>
                <a:cs typeface="Arial" panose="020B0604020202020204" pitchFamily="34" charset="0"/>
              </a:defRPr>
            </a:lvl2pPr>
            <a:lvl3pPr marL="1143000" indent="-228600">
              <a:defRPr sz="2400">
                <a:solidFill>
                  <a:schemeClr val="tx1"/>
                </a:solidFill>
                <a:latin typeface="Times New Roman" panose="02020603050405020304" pitchFamily="18" charset="0"/>
                <a:cs typeface="Arial" panose="020B0604020202020204" pitchFamily="34" charset="0"/>
              </a:defRPr>
            </a:lvl3pPr>
            <a:lvl4pPr marL="1600200" indent="-228600">
              <a:defRPr sz="2400">
                <a:solidFill>
                  <a:schemeClr val="tx1"/>
                </a:solidFill>
                <a:latin typeface="Times New Roman" panose="02020603050405020304" pitchFamily="18" charset="0"/>
                <a:cs typeface="Arial" panose="020B0604020202020204" pitchFamily="34" charset="0"/>
              </a:defRPr>
            </a:lvl4pPr>
            <a:lvl5pPr marL="2057400" indent="-22860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eaLnBrk="1" hangingPunct="1">
              <a:spcBef>
                <a:spcPct val="50000"/>
              </a:spcBef>
            </a:pPr>
            <a:r>
              <a:rPr lang="en-US" altLang="en-US" sz="1350" dirty="0">
                <a:solidFill>
                  <a:srgbClr val="006699"/>
                </a:solidFill>
                <a:latin typeface="Arial" panose="020B0604020202020204" pitchFamily="34" charset="0"/>
              </a:rPr>
              <a:t>Muscle/ Fascia</a:t>
            </a:r>
          </a:p>
        </p:txBody>
      </p:sp>
      <p:sp>
        <p:nvSpPr>
          <p:cNvPr id="156681" name="Text Box 9"/>
          <p:cNvSpPr txBox="1">
            <a:spLocks noChangeArrowheads="1"/>
          </p:cNvSpPr>
          <p:nvPr/>
        </p:nvSpPr>
        <p:spPr bwMode="auto">
          <a:xfrm>
            <a:off x="1314450" y="4067176"/>
            <a:ext cx="131445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cs typeface="Arial" panose="020B0604020202020204" pitchFamily="34" charset="0"/>
              </a:defRPr>
            </a:lvl1pPr>
            <a:lvl2pPr marL="742950" indent="-285750">
              <a:defRPr sz="2400">
                <a:solidFill>
                  <a:schemeClr val="tx1"/>
                </a:solidFill>
                <a:latin typeface="Times New Roman" panose="02020603050405020304" pitchFamily="18" charset="0"/>
                <a:cs typeface="Arial" panose="020B0604020202020204" pitchFamily="34" charset="0"/>
              </a:defRPr>
            </a:lvl2pPr>
            <a:lvl3pPr marL="1143000" indent="-228600">
              <a:defRPr sz="2400">
                <a:solidFill>
                  <a:schemeClr val="tx1"/>
                </a:solidFill>
                <a:latin typeface="Times New Roman" panose="02020603050405020304" pitchFamily="18" charset="0"/>
                <a:cs typeface="Arial" panose="020B0604020202020204" pitchFamily="34" charset="0"/>
              </a:defRPr>
            </a:lvl3pPr>
            <a:lvl4pPr marL="1600200" indent="-228600">
              <a:defRPr sz="2400">
                <a:solidFill>
                  <a:schemeClr val="tx1"/>
                </a:solidFill>
                <a:latin typeface="Times New Roman" panose="02020603050405020304" pitchFamily="18" charset="0"/>
                <a:cs typeface="Arial" panose="020B0604020202020204" pitchFamily="34" charset="0"/>
              </a:defRPr>
            </a:lvl4pPr>
            <a:lvl5pPr marL="2057400" indent="-22860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eaLnBrk="1" hangingPunct="1">
              <a:spcBef>
                <a:spcPct val="50000"/>
              </a:spcBef>
            </a:pPr>
            <a:r>
              <a:rPr lang="en-US" altLang="en-US" sz="1350">
                <a:solidFill>
                  <a:srgbClr val="006699"/>
                </a:solidFill>
                <a:latin typeface="Arial" panose="020B0604020202020204" pitchFamily="34" charset="0"/>
              </a:rPr>
              <a:t>Adipose Tissue</a:t>
            </a:r>
          </a:p>
        </p:txBody>
      </p:sp>
    </p:spTree>
    <p:extLst>
      <p:ext uri="{BB962C8B-B14F-4D97-AF65-F5344CB8AC3E}">
        <p14:creationId xmlns:p14="http://schemas.microsoft.com/office/powerpoint/2010/main" val="410499547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1154" name="Rectangle 2"/>
          <p:cNvSpPr>
            <a:spLocks noGrp="1" noChangeArrowheads="1"/>
          </p:cNvSpPr>
          <p:nvPr>
            <p:ph type="title" idx="4294967295"/>
          </p:nvPr>
        </p:nvSpPr>
        <p:spPr bwMode="auto">
          <a:xfrm>
            <a:off x="0" y="506413"/>
            <a:ext cx="5829300" cy="857250"/>
          </a:xfrm>
          <a:prstGeom prst="rect">
            <a:avLst/>
          </a:prstGeom>
          <a:noFill/>
          <a:ln>
            <a:noFill/>
            <a:miter lim="800000"/>
            <a:headEnd/>
            <a:tailEnd/>
          </a:ln>
        </p:spPr>
        <p:txBody>
          <a:bodyPr/>
          <a:lstStyle/>
          <a:p>
            <a:pPr algn="ctr">
              <a:defRPr/>
            </a:pPr>
            <a:r>
              <a:rPr lang="en-US" sz="2400" b="1" dirty="0">
                <a:solidFill>
                  <a:schemeClr val="tx2">
                    <a:lumMod val="50000"/>
                  </a:schemeClr>
                </a:solidFill>
                <a:effectLst>
                  <a:outerShdw blurRad="38100" dist="38100" dir="2700000" algn="tl">
                    <a:srgbClr val="C0C0C0"/>
                  </a:outerShdw>
                </a:effectLst>
                <a:latin typeface="Arial" charset="0"/>
              </a:rPr>
              <a:t>ABRA Abdominal Wall </a:t>
            </a:r>
            <a:br>
              <a:rPr lang="en-US" sz="2400" b="1" dirty="0">
                <a:solidFill>
                  <a:schemeClr val="tx2">
                    <a:lumMod val="50000"/>
                  </a:schemeClr>
                </a:solidFill>
                <a:effectLst>
                  <a:outerShdw blurRad="38100" dist="38100" dir="2700000" algn="tl">
                    <a:srgbClr val="C0C0C0"/>
                  </a:outerShdw>
                </a:effectLst>
                <a:latin typeface="Arial" charset="0"/>
              </a:rPr>
            </a:br>
            <a:r>
              <a:rPr lang="en-US" sz="2400" b="1" dirty="0">
                <a:solidFill>
                  <a:schemeClr val="tx2">
                    <a:lumMod val="50000"/>
                  </a:schemeClr>
                </a:solidFill>
                <a:effectLst>
                  <a:outerShdw blurRad="38100" dist="38100" dir="2700000" algn="tl">
                    <a:srgbClr val="C0C0C0"/>
                  </a:outerShdw>
                </a:effectLst>
                <a:latin typeface="Arial" charset="0"/>
              </a:rPr>
              <a:t>Closure System</a:t>
            </a:r>
          </a:p>
        </p:txBody>
      </p:sp>
      <p:graphicFrame>
        <p:nvGraphicFramePr>
          <p:cNvPr id="158723" name="Object 3"/>
          <p:cNvGraphicFramePr>
            <a:graphicFrameLocks noChangeAspect="1"/>
          </p:cNvGraphicFramePr>
          <p:nvPr>
            <p:extLst>
              <p:ext uri="{D42A27DB-BD31-4B8C-83A1-F6EECF244321}">
                <p14:modId xmlns:p14="http://schemas.microsoft.com/office/powerpoint/2010/main" val="3102085974"/>
              </p:ext>
            </p:extLst>
          </p:nvPr>
        </p:nvGraphicFramePr>
        <p:xfrm>
          <a:off x="460289" y="2010683"/>
          <a:ext cx="2330483" cy="1877810"/>
        </p:xfrm>
        <a:graphic>
          <a:graphicData uri="http://schemas.openxmlformats.org/presentationml/2006/ole">
            <mc:AlternateContent xmlns:mc="http://schemas.openxmlformats.org/markup-compatibility/2006">
              <mc:Choice xmlns:v="urn:schemas-microsoft-com:vml" Requires="v">
                <p:oleObj spid="_x0000_s5258" name="Photo Editor Photo" r:id="rId4" imgW="17142857" imgH="12857143" progId="">
                  <p:embed/>
                </p:oleObj>
              </mc:Choice>
              <mc:Fallback>
                <p:oleObj name="Photo Editor Photo" r:id="rId4" imgW="17142857" imgH="12857143" progId="">
                  <p:embed/>
                  <p:pic>
                    <p:nvPicPr>
                      <p:cNvPr id="0" name="Picture 13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0289" y="2010683"/>
                        <a:ext cx="2330483" cy="1877810"/>
                      </a:xfrm>
                      <a:prstGeom prst="rect">
                        <a:avLst/>
                      </a:prstGeom>
                      <a:noFill/>
                      <a:ln w="19050">
                        <a:solidFill>
                          <a:srgbClr val="5282A6"/>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806667656"/>
              </p:ext>
            </p:extLst>
          </p:nvPr>
        </p:nvGraphicFramePr>
        <p:xfrm>
          <a:off x="2790772" y="2010684"/>
          <a:ext cx="2394123" cy="1892456"/>
        </p:xfrm>
        <a:graphic>
          <a:graphicData uri="http://schemas.openxmlformats.org/presentationml/2006/ole">
            <mc:AlternateContent xmlns:mc="http://schemas.openxmlformats.org/markup-compatibility/2006">
              <mc:Choice xmlns:v="urn:schemas-microsoft-com:vml" Requires="v">
                <p:oleObj spid="_x0000_s5259" name="Photo Editor Photo" r:id="rId6" imgW="17142857" imgH="12857143" progId="">
                  <p:embed/>
                </p:oleObj>
              </mc:Choice>
              <mc:Fallback>
                <p:oleObj name="Photo Editor Photo" r:id="rId6" imgW="17142857" imgH="12857143" progId="">
                  <p:embed/>
                  <p:pic>
                    <p:nvPicPr>
                      <p:cNvPr id="0" name="Picture 13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790772" y="2010684"/>
                        <a:ext cx="2394123" cy="1892456"/>
                      </a:xfrm>
                      <a:prstGeom prst="rect">
                        <a:avLst/>
                      </a:prstGeom>
                      <a:noFill/>
                      <a:ln w="19050">
                        <a:solidFill>
                          <a:srgbClr val="5282A6"/>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 name="Object 3"/>
          <p:cNvGraphicFramePr>
            <a:graphicFrameLocks noChangeAspect="1"/>
          </p:cNvGraphicFramePr>
          <p:nvPr>
            <p:extLst>
              <p:ext uri="{D42A27DB-BD31-4B8C-83A1-F6EECF244321}">
                <p14:modId xmlns:p14="http://schemas.microsoft.com/office/powerpoint/2010/main" val="1807305867"/>
              </p:ext>
            </p:extLst>
          </p:nvPr>
        </p:nvGraphicFramePr>
        <p:xfrm>
          <a:off x="3759542" y="3941021"/>
          <a:ext cx="2330483" cy="1892090"/>
        </p:xfrm>
        <a:graphic>
          <a:graphicData uri="http://schemas.openxmlformats.org/presentationml/2006/ole">
            <mc:AlternateContent xmlns:mc="http://schemas.openxmlformats.org/markup-compatibility/2006">
              <mc:Choice xmlns:v="urn:schemas-microsoft-com:vml" Requires="v">
                <p:oleObj spid="_x0000_s5260" name="Photo Editor Photo" r:id="rId8" imgW="17142857" imgH="12857143" progId="">
                  <p:embed/>
                </p:oleObj>
              </mc:Choice>
              <mc:Fallback>
                <p:oleObj name="Photo Editor Photo" r:id="rId8" imgW="17142857" imgH="12857143" progId="">
                  <p:embed/>
                  <p:pic>
                    <p:nvPicPr>
                      <p:cNvPr id="0" name="Picture 13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759542" y="3941021"/>
                        <a:ext cx="2330483" cy="1892090"/>
                      </a:xfrm>
                      <a:prstGeom prst="rect">
                        <a:avLst/>
                      </a:prstGeom>
                      <a:noFill/>
                      <a:ln w="19050">
                        <a:solidFill>
                          <a:srgbClr val="5282A6"/>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 name="Object 3"/>
          <p:cNvGraphicFramePr>
            <a:graphicFrameLocks noChangeAspect="1"/>
          </p:cNvGraphicFramePr>
          <p:nvPr>
            <p:extLst>
              <p:ext uri="{D42A27DB-BD31-4B8C-83A1-F6EECF244321}">
                <p14:modId xmlns:p14="http://schemas.microsoft.com/office/powerpoint/2010/main" val="3397967824"/>
              </p:ext>
            </p:extLst>
          </p:nvPr>
        </p:nvGraphicFramePr>
        <p:xfrm>
          <a:off x="6090025" y="3955485"/>
          <a:ext cx="2394124" cy="1863163"/>
        </p:xfrm>
        <a:graphic>
          <a:graphicData uri="http://schemas.openxmlformats.org/presentationml/2006/ole">
            <mc:AlternateContent xmlns:mc="http://schemas.openxmlformats.org/markup-compatibility/2006">
              <mc:Choice xmlns:v="urn:schemas-microsoft-com:vml" Requires="v">
                <p:oleObj spid="_x0000_s5261" name="Photo Editor Photo" r:id="rId10" imgW="17142857" imgH="12857143" progId="">
                  <p:embed/>
                </p:oleObj>
              </mc:Choice>
              <mc:Fallback>
                <p:oleObj name="Photo Editor Photo" r:id="rId10" imgW="17142857" imgH="12857143" progId="">
                  <p:embed/>
                  <p:pic>
                    <p:nvPicPr>
                      <p:cNvPr id="0" name="Picture 136"/>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090025" y="3955485"/>
                        <a:ext cx="2394124" cy="1863163"/>
                      </a:xfrm>
                      <a:prstGeom prst="rect">
                        <a:avLst/>
                      </a:prstGeom>
                      <a:noFill/>
                      <a:ln w="19050">
                        <a:solidFill>
                          <a:srgbClr val="5282A6"/>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426423130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6" name="Rectangle 2"/>
          <p:cNvSpPr>
            <a:spLocks noChangeArrowheads="1"/>
          </p:cNvSpPr>
          <p:nvPr/>
        </p:nvSpPr>
        <p:spPr bwMode="auto">
          <a:xfrm>
            <a:off x="1485900" y="447113"/>
            <a:ext cx="6057900" cy="461665"/>
          </a:xfrm>
          <a:prstGeom prst="rect">
            <a:avLst/>
          </a:prstGeom>
          <a:noFill/>
          <a:ln w="9525">
            <a:noFill/>
            <a:miter lim="800000"/>
            <a:headEnd/>
            <a:tailEnd/>
          </a:ln>
          <a:effectLst/>
        </p:spPr>
        <p:txBody>
          <a:bodyPr>
            <a:spAutoFit/>
          </a:bodyPr>
          <a:lstStyle/>
          <a:p>
            <a:pPr algn="ctr">
              <a:defRPr/>
            </a:pPr>
            <a:r>
              <a:rPr lang="en-US" sz="2400" b="1" i="1" dirty="0">
                <a:solidFill>
                  <a:schemeClr val="tx2">
                    <a:lumMod val="50000"/>
                  </a:schemeClr>
                </a:solidFill>
                <a:effectLst>
                  <a:outerShdw blurRad="38100" dist="38100" dir="2700000" algn="tl">
                    <a:srgbClr val="C0C0C0"/>
                  </a:outerShdw>
                </a:effectLst>
                <a:latin typeface="Arial" charset="0"/>
              </a:rPr>
              <a:t>“The Move” – Essential to success</a:t>
            </a:r>
            <a:endParaRPr lang="en-US" sz="2400" b="1" dirty="0">
              <a:solidFill>
                <a:schemeClr val="tx2">
                  <a:lumMod val="50000"/>
                </a:schemeClr>
              </a:solidFill>
              <a:effectLst>
                <a:outerShdw blurRad="38100" dist="38100" dir="2700000" algn="tl">
                  <a:srgbClr val="C0C0C0"/>
                </a:outerShdw>
              </a:effectLst>
            </a:endParaRPr>
          </a:p>
        </p:txBody>
      </p:sp>
      <p:pic>
        <p:nvPicPr>
          <p:cNvPr id="5123" name="Picture 3"/>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1013254" y="1250409"/>
            <a:ext cx="3044396" cy="1788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4" name="Picture 4"/>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5046704" y="1250409"/>
            <a:ext cx="3029770" cy="1778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5" name="Picture 5"/>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1013254" y="3280202"/>
            <a:ext cx="3044396" cy="2283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6" name="Picture 6"/>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5054428" y="3377866"/>
            <a:ext cx="3022045" cy="2266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7" name="Line 7"/>
          <p:cNvSpPr>
            <a:spLocks noChangeShapeType="1"/>
          </p:cNvSpPr>
          <p:nvPr/>
        </p:nvSpPr>
        <p:spPr bwMode="auto">
          <a:xfrm>
            <a:off x="4235021" y="4376670"/>
            <a:ext cx="742950" cy="0"/>
          </a:xfrm>
          <a:prstGeom prst="line">
            <a:avLst/>
          </a:prstGeom>
          <a:noFill/>
          <a:ln w="127000">
            <a:solidFill>
              <a:srgbClr val="FF0000"/>
            </a:solidFill>
            <a:round/>
            <a:headEnd/>
            <a:tailEnd type="stealth" w="lg" len="lg"/>
          </a:ln>
          <a:extLst>
            <a:ext uri="{909E8E84-426E-40DD-AFC4-6F175D3DCCD1}">
              <a14:hiddenFill xmlns:a14="http://schemas.microsoft.com/office/drawing/2010/main">
                <a:noFill/>
              </a14:hiddenFill>
            </a:ext>
          </a:extLst>
        </p:spPr>
        <p:txBody>
          <a:bodyPr/>
          <a:lstStyle/>
          <a:p>
            <a:endParaRPr lang="en-CA" sz="1350"/>
          </a:p>
        </p:txBody>
      </p:sp>
      <p:sp>
        <p:nvSpPr>
          <p:cNvPr id="5128" name="Line 8"/>
          <p:cNvSpPr>
            <a:spLocks noChangeShapeType="1"/>
          </p:cNvSpPr>
          <p:nvPr/>
        </p:nvSpPr>
        <p:spPr bwMode="auto">
          <a:xfrm>
            <a:off x="4235021" y="2085004"/>
            <a:ext cx="742950" cy="0"/>
          </a:xfrm>
          <a:prstGeom prst="line">
            <a:avLst/>
          </a:prstGeom>
          <a:noFill/>
          <a:ln w="127000">
            <a:solidFill>
              <a:srgbClr val="FF0000"/>
            </a:solidFill>
            <a:round/>
            <a:headEnd/>
            <a:tailEnd type="stealth" w="lg" len="lg"/>
          </a:ln>
          <a:extLst>
            <a:ext uri="{909E8E84-426E-40DD-AFC4-6F175D3DCCD1}">
              <a14:hiddenFill xmlns:a14="http://schemas.microsoft.com/office/drawing/2010/main">
                <a:noFill/>
              </a14:hiddenFill>
            </a:ext>
          </a:extLst>
        </p:spPr>
        <p:txBody>
          <a:bodyPr/>
          <a:lstStyle/>
          <a:p>
            <a:endParaRPr lang="en-CA" sz="1350"/>
          </a:p>
        </p:txBody>
      </p:sp>
      <p:sp>
        <p:nvSpPr>
          <p:cNvPr id="5129" name="TextBox 9"/>
          <p:cNvSpPr txBox="1">
            <a:spLocks noChangeArrowheads="1"/>
          </p:cNvSpPr>
          <p:nvPr/>
        </p:nvSpPr>
        <p:spPr bwMode="auto">
          <a:xfrm>
            <a:off x="556569" y="5701549"/>
            <a:ext cx="791656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imes New Roman" pitchFamily="18" charset="0"/>
                <a:cs typeface="Arial" charset="0"/>
              </a:defRPr>
            </a:lvl1pPr>
            <a:lvl2pPr marL="742950" indent="-285750" eaLnBrk="0" hangingPunct="0">
              <a:defRPr sz="2400">
                <a:solidFill>
                  <a:schemeClr val="tx1"/>
                </a:solidFill>
                <a:latin typeface="Times New Roman" pitchFamily="18" charset="0"/>
                <a:cs typeface="Arial" charset="0"/>
              </a:defRPr>
            </a:lvl2pPr>
            <a:lvl3pPr marL="1143000" indent="-228600" eaLnBrk="0" hangingPunct="0">
              <a:defRPr sz="2400">
                <a:solidFill>
                  <a:schemeClr val="tx1"/>
                </a:solidFill>
                <a:latin typeface="Times New Roman" pitchFamily="18" charset="0"/>
                <a:cs typeface="Arial" charset="0"/>
              </a:defRPr>
            </a:lvl3pPr>
            <a:lvl4pPr marL="1600200" indent="-228600" eaLnBrk="0" hangingPunct="0">
              <a:defRPr sz="2400">
                <a:solidFill>
                  <a:schemeClr val="tx1"/>
                </a:solidFill>
                <a:latin typeface="Times New Roman" pitchFamily="18" charset="0"/>
                <a:cs typeface="Arial" charset="0"/>
              </a:defRPr>
            </a:lvl4pPr>
            <a:lvl5pPr marL="2057400" indent="-228600" eaLnBrk="0" hangingPunct="0">
              <a:defRPr sz="24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4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4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4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400">
                <a:solidFill>
                  <a:schemeClr val="tx1"/>
                </a:solidFill>
                <a:latin typeface="Times New Roman" pitchFamily="18" charset="0"/>
                <a:cs typeface="Arial" charset="0"/>
              </a:defRPr>
            </a:lvl9pPr>
          </a:lstStyle>
          <a:p>
            <a:pPr eaLnBrk="1" hangingPunct="1"/>
            <a:r>
              <a:rPr lang="en-CA" b="1" dirty="0">
                <a:solidFill>
                  <a:schemeClr val="tx2">
                    <a:lumMod val="50000"/>
                  </a:schemeClr>
                </a:solidFill>
                <a:latin typeface="+mn-lt"/>
              </a:rPr>
              <a:t>The “Move” Increases abdominal cavity volume and regains lost domain in the OR  immediately after ABRA installation</a:t>
            </a:r>
            <a:r>
              <a:rPr lang="en-CA" b="1" dirty="0">
                <a:solidFill>
                  <a:srgbClr val="5282A6"/>
                </a:solidFill>
                <a:latin typeface="+mn-lt"/>
              </a:rPr>
              <a:t>.</a:t>
            </a:r>
          </a:p>
        </p:txBody>
      </p:sp>
    </p:spTree>
    <p:extLst>
      <p:ext uri="{BB962C8B-B14F-4D97-AF65-F5344CB8AC3E}">
        <p14:creationId xmlns:p14="http://schemas.microsoft.com/office/powerpoint/2010/main" val="296999399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957263"/>
            <a:ext cx="3197225" cy="714375"/>
          </a:xfrm>
        </p:spPr>
        <p:txBody>
          <a:bodyPr>
            <a:normAutofit fontScale="90000"/>
          </a:bodyPr>
          <a:lstStyle/>
          <a:p>
            <a:pPr algn="ctr"/>
            <a:r>
              <a:rPr lang="en-CA" b="1" dirty="0" smtClean="0"/>
              <a:t>THE MOVE</a:t>
            </a:r>
            <a:endParaRPr lang="en-CA" b="1" dirty="0"/>
          </a:p>
        </p:txBody>
      </p:sp>
      <p:sp>
        <p:nvSpPr>
          <p:cNvPr id="3" name="Rectangle 2"/>
          <p:cNvSpPr/>
          <p:nvPr/>
        </p:nvSpPr>
        <p:spPr>
          <a:xfrm>
            <a:off x="966787" y="1920875"/>
            <a:ext cx="6296025" cy="3780522"/>
          </a:xfrm>
          <a:prstGeom prst="rect">
            <a:avLst/>
          </a:prstGeom>
        </p:spPr>
        <p:txBody>
          <a:bodyPr wrap="square">
            <a:spAutoFit/>
          </a:bodyPr>
          <a:lstStyle/>
          <a:p>
            <a:pPr marL="257175" indent="-257175">
              <a:lnSpc>
                <a:spcPct val="107000"/>
              </a:lnSpc>
              <a:buFont typeface="Symbol" panose="05050102010706020507" pitchFamily="18" charset="2"/>
              <a:buChar char=""/>
            </a:pPr>
            <a:r>
              <a:rPr lang="en-US" sz="2800" dirty="0">
                <a:latin typeface="Calibri" panose="020F0502020204030204" pitchFamily="34" charset="0"/>
                <a:ea typeface="Calibri" panose="020F0502020204030204" pitchFamily="34" charset="0"/>
                <a:cs typeface="Times New Roman" panose="02020603050405020304" pitchFamily="18" charset="0"/>
              </a:rPr>
              <a:t>Do “the move” every day bedside in the ICU (manually lift each side of the rectus to reshape and help advance the fascia margins)</a:t>
            </a:r>
            <a:endParaRPr lang="en-CA" sz="2800" dirty="0">
              <a:latin typeface="Calibri" panose="020F0502020204030204" pitchFamily="34" charset="0"/>
              <a:ea typeface="Calibri" panose="020F0502020204030204" pitchFamily="34" charset="0"/>
              <a:cs typeface="Times New Roman" panose="02020603050405020304" pitchFamily="18" charset="0"/>
            </a:endParaRPr>
          </a:p>
          <a:p>
            <a:pPr marL="257175" indent="-257175">
              <a:lnSpc>
                <a:spcPct val="107000"/>
              </a:lnSpc>
              <a:spcAft>
                <a:spcPts val="600"/>
              </a:spcAft>
              <a:buFont typeface="Symbol" panose="05050102010706020507" pitchFamily="18" charset="2"/>
              <a:buChar char=""/>
            </a:pPr>
            <a:r>
              <a:rPr lang="en-US" sz="2800" dirty="0">
                <a:latin typeface="Calibri" panose="020F0502020204030204" pitchFamily="34" charset="0"/>
                <a:ea typeface="Calibri" panose="020F0502020204030204" pitchFamily="34" charset="0"/>
                <a:cs typeface="Times New Roman" panose="02020603050405020304" pitchFamily="18" charset="0"/>
              </a:rPr>
              <a:t>Change the NPWT sponge every other day. When the sponge is off, assess the black markers on the silicone elastomers and reset tensions as needed. </a:t>
            </a:r>
            <a:endParaRPr lang="en-CA" sz="28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29651302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5"/>
          <p:cNvSpPr>
            <a:spLocks noChangeArrowheads="1"/>
          </p:cNvSpPr>
          <p:nvPr/>
        </p:nvSpPr>
        <p:spPr bwMode="auto">
          <a:xfrm>
            <a:off x="927100" y="1473201"/>
            <a:ext cx="6673850" cy="304698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sz="2000" b="1">
                <a:solidFill>
                  <a:srgbClr val="5282A6"/>
                </a:solidFill>
                <a:latin typeface="Arial" panose="020B0604020202020204" pitchFamily="34" charset="0"/>
                <a:cs typeface="Arial" panose="020B0604020202020204" pitchFamily="34" charset="0"/>
              </a:defRPr>
            </a:lvl1pPr>
            <a:lvl2pPr marL="742950" indent="-285750" eaLnBrk="0" hangingPunct="0">
              <a:defRPr sz="2000" b="1">
                <a:solidFill>
                  <a:srgbClr val="5282A6"/>
                </a:solidFill>
                <a:latin typeface="Arial" panose="020B0604020202020204" pitchFamily="34" charset="0"/>
                <a:cs typeface="Arial" panose="020B0604020202020204" pitchFamily="34" charset="0"/>
              </a:defRPr>
            </a:lvl2pPr>
            <a:lvl3pPr marL="1143000" indent="-228600" eaLnBrk="0" hangingPunct="0">
              <a:defRPr sz="2000" b="1">
                <a:solidFill>
                  <a:srgbClr val="5282A6"/>
                </a:solidFill>
                <a:latin typeface="Arial" panose="020B0604020202020204" pitchFamily="34" charset="0"/>
                <a:cs typeface="Arial" panose="020B0604020202020204" pitchFamily="34" charset="0"/>
              </a:defRPr>
            </a:lvl3pPr>
            <a:lvl4pPr marL="1600200" indent="-228600" eaLnBrk="0" hangingPunct="0">
              <a:defRPr sz="2000" b="1">
                <a:solidFill>
                  <a:srgbClr val="5282A6"/>
                </a:solidFill>
                <a:latin typeface="Arial" panose="020B0604020202020204" pitchFamily="34" charset="0"/>
                <a:cs typeface="Arial" panose="020B0604020202020204" pitchFamily="34" charset="0"/>
              </a:defRPr>
            </a:lvl4pPr>
            <a:lvl5pPr marL="2057400" indent="-228600" eaLnBrk="0" hangingPunct="0">
              <a:defRPr sz="2000" b="1">
                <a:solidFill>
                  <a:srgbClr val="5282A6"/>
                </a:solidFill>
                <a:latin typeface="Arial" panose="020B0604020202020204" pitchFamily="34" charset="0"/>
                <a:cs typeface="Arial" panose="020B0604020202020204" pitchFamily="34" charset="0"/>
              </a:defRPr>
            </a:lvl5pPr>
            <a:lvl6pPr marL="2514600" indent="-228600" eaLnBrk="0" fontAlgn="base" hangingPunct="0">
              <a:spcBef>
                <a:spcPct val="50000"/>
              </a:spcBef>
              <a:spcAft>
                <a:spcPct val="0"/>
              </a:spcAft>
              <a:defRPr sz="2000" b="1">
                <a:solidFill>
                  <a:srgbClr val="5282A6"/>
                </a:solidFill>
                <a:latin typeface="Arial" panose="020B0604020202020204" pitchFamily="34" charset="0"/>
                <a:cs typeface="Arial" panose="020B0604020202020204" pitchFamily="34" charset="0"/>
              </a:defRPr>
            </a:lvl6pPr>
            <a:lvl7pPr marL="2971800" indent="-228600" eaLnBrk="0" fontAlgn="base" hangingPunct="0">
              <a:spcBef>
                <a:spcPct val="50000"/>
              </a:spcBef>
              <a:spcAft>
                <a:spcPct val="0"/>
              </a:spcAft>
              <a:defRPr sz="2000" b="1">
                <a:solidFill>
                  <a:srgbClr val="5282A6"/>
                </a:solidFill>
                <a:latin typeface="Arial" panose="020B0604020202020204" pitchFamily="34" charset="0"/>
                <a:cs typeface="Arial" panose="020B0604020202020204" pitchFamily="34" charset="0"/>
              </a:defRPr>
            </a:lvl7pPr>
            <a:lvl8pPr marL="3429000" indent="-228600" eaLnBrk="0" fontAlgn="base" hangingPunct="0">
              <a:spcBef>
                <a:spcPct val="50000"/>
              </a:spcBef>
              <a:spcAft>
                <a:spcPct val="0"/>
              </a:spcAft>
              <a:defRPr sz="2000" b="1">
                <a:solidFill>
                  <a:srgbClr val="5282A6"/>
                </a:solidFill>
                <a:latin typeface="Arial" panose="020B0604020202020204" pitchFamily="34" charset="0"/>
                <a:cs typeface="Arial" panose="020B0604020202020204" pitchFamily="34" charset="0"/>
              </a:defRPr>
            </a:lvl8pPr>
            <a:lvl9pPr marL="3886200" indent="-228600" eaLnBrk="0" fontAlgn="base" hangingPunct="0">
              <a:spcBef>
                <a:spcPct val="50000"/>
              </a:spcBef>
              <a:spcAft>
                <a:spcPct val="0"/>
              </a:spcAft>
              <a:defRPr sz="2000" b="1">
                <a:solidFill>
                  <a:srgbClr val="5282A6"/>
                </a:solidFill>
                <a:latin typeface="Arial" panose="020B0604020202020204" pitchFamily="34" charset="0"/>
                <a:cs typeface="Arial" panose="020B0604020202020204" pitchFamily="34" charset="0"/>
              </a:defRPr>
            </a:lvl9pPr>
          </a:lstStyle>
          <a:p>
            <a:pPr algn="ctr" eaLnBrk="1" hangingPunct="1"/>
            <a:r>
              <a:rPr lang="en-US" altLang="en-US" sz="2400" dirty="0">
                <a:solidFill>
                  <a:schemeClr val="tx2">
                    <a:lumMod val="50000"/>
                  </a:schemeClr>
                </a:solidFill>
              </a:rPr>
              <a:t>Static devices do not stretch, frequently resulting in rapid spikes in IAP and must be released, requiring removal of the dressings and often an emergency OR trip.</a:t>
            </a:r>
          </a:p>
          <a:p>
            <a:pPr algn="ctr" eaLnBrk="1" hangingPunct="1"/>
            <a:r>
              <a:rPr lang="en-US" altLang="en-US" sz="2400" dirty="0">
                <a:solidFill>
                  <a:schemeClr val="tx2">
                    <a:lumMod val="50000"/>
                  </a:schemeClr>
                </a:solidFill>
              </a:rPr>
              <a:t>Elastics stretch, </a:t>
            </a:r>
            <a:r>
              <a:rPr lang="en-US" altLang="en-US" sz="2400" dirty="0" smtClean="0">
                <a:solidFill>
                  <a:schemeClr val="tx2">
                    <a:lumMod val="50000"/>
                  </a:schemeClr>
                </a:solidFill>
              </a:rPr>
              <a:t>so, </a:t>
            </a:r>
            <a:r>
              <a:rPr lang="en-US" altLang="en-US" sz="2400" dirty="0">
                <a:solidFill>
                  <a:schemeClr val="tx2">
                    <a:lumMod val="50000"/>
                  </a:schemeClr>
                </a:solidFill>
              </a:rPr>
              <a:t>increases in IAP happen more slowly, IAP usually won’t climb as high, and the risk of ACS is significantly reduced. </a:t>
            </a:r>
          </a:p>
        </p:txBody>
      </p:sp>
      <p:sp>
        <p:nvSpPr>
          <p:cNvPr id="2" name="Rectangle 5"/>
          <p:cNvSpPr>
            <a:spLocks noChangeArrowheads="1"/>
          </p:cNvSpPr>
          <p:nvPr/>
        </p:nvSpPr>
        <p:spPr bwMode="auto">
          <a:xfrm>
            <a:off x="1349688" y="232838"/>
            <a:ext cx="6057900" cy="954107"/>
          </a:xfrm>
          <a:prstGeom prst="rect">
            <a:avLst/>
          </a:prstGeom>
          <a:noFill/>
          <a:ln w="9525">
            <a:noFill/>
            <a:miter lim="800000"/>
            <a:headEnd/>
            <a:tailEnd/>
          </a:ln>
          <a:effectLst/>
        </p:spPr>
        <p:txBody>
          <a:bodyPr>
            <a:spAutoFit/>
          </a:bodyPr>
          <a:lstStyle/>
          <a:p>
            <a:pPr algn="ctr">
              <a:defRPr/>
            </a:pPr>
            <a:r>
              <a:rPr lang="en-US" sz="2800" b="1" dirty="0" smtClean="0">
                <a:effectLst>
                  <a:outerShdw blurRad="38100" dist="38100" dir="2700000" algn="tl">
                    <a:srgbClr val="C0C0C0"/>
                  </a:outerShdw>
                </a:effectLst>
                <a:latin typeface="Arial" charset="0"/>
                <a:cs typeface="Arial" charset="0"/>
              </a:rPr>
              <a:t>ABRA Elastomers </a:t>
            </a:r>
            <a:r>
              <a:rPr lang="en-US" sz="2800" b="1" dirty="0">
                <a:effectLst>
                  <a:outerShdw blurRad="38100" dist="38100" dir="2700000" algn="tl">
                    <a:srgbClr val="C0C0C0"/>
                  </a:outerShdw>
                </a:effectLst>
                <a:latin typeface="Arial" charset="0"/>
                <a:cs typeface="Arial" charset="0"/>
              </a:rPr>
              <a:t>stretch with increasing IAP.</a:t>
            </a:r>
          </a:p>
        </p:txBody>
      </p:sp>
      <p:sp>
        <p:nvSpPr>
          <p:cNvPr id="4" name="Rectangle 5"/>
          <p:cNvSpPr>
            <a:spLocks noChangeArrowheads="1"/>
          </p:cNvSpPr>
          <p:nvPr/>
        </p:nvSpPr>
        <p:spPr bwMode="auto">
          <a:xfrm>
            <a:off x="1543050" y="5092701"/>
            <a:ext cx="6057900" cy="83099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2000" b="1">
                <a:solidFill>
                  <a:srgbClr val="5282A6"/>
                </a:solidFill>
                <a:latin typeface="Arial" panose="020B0604020202020204" pitchFamily="34" charset="0"/>
                <a:cs typeface="Arial" panose="020B0604020202020204" pitchFamily="34" charset="0"/>
              </a:defRPr>
            </a:lvl1pPr>
            <a:lvl2pPr marL="742950" indent="-285750" eaLnBrk="0" hangingPunct="0">
              <a:defRPr sz="2000" b="1">
                <a:solidFill>
                  <a:srgbClr val="5282A6"/>
                </a:solidFill>
                <a:latin typeface="Arial" panose="020B0604020202020204" pitchFamily="34" charset="0"/>
                <a:cs typeface="Arial" panose="020B0604020202020204" pitchFamily="34" charset="0"/>
              </a:defRPr>
            </a:lvl2pPr>
            <a:lvl3pPr marL="1143000" indent="-228600" eaLnBrk="0" hangingPunct="0">
              <a:defRPr sz="2000" b="1">
                <a:solidFill>
                  <a:srgbClr val="5282A6"/>
                </a:solidFill>
                <a:latin typeface="Arial" panose="020B0604020202020204" pitchFamily="34" charset="0"/>
                <a:cs typeface="Arial" panose="020B0604020202020204" pitchFamily="34" charset="0"/>
              </a:defRPr>
            </a:lvl3pPr>
            <a:lvl4pPr marL="1600200" indent="-228600" eaLnBrk="0" hangingPunct="0">
              <a:defRPr sz="2000" b="1">
                <a:solidFill>
                  <a:srgbClr val="5282A6"/>
                </a:solidFill>
                <a:latin typeface="Arial" panose="020B0604020202020204" pitchFamily="34" charset="0"/>
                <a:cs typeface="Arial" panose="020B0604020202020204" pitchFamily="34" charset="0"/>
              </a:defRPr>
            </a:lvl4pPr>
            <a:lvl5pPr marL="2057400" indent="-228600" eaLnBrk="0" hangingPunct="0">
              <a:defRPr sz="2000" b="1">
                <a:solidFill>
                  <a:srgbClr val="5282A6"/>
                </a:solidFill>
                <a:latin typeface="Arial" panose="020B0604020202020204" pitchFamily="34" charset="0"/>
                <a:cs typeface="Arial" panose="020B0604020202020204" pitchFamily="34" charset="0"/>
              </a:defRPr>
            </a:lvl5pPr>
            <a:lvl6pPr marL="2514600" indent="-228600" eaLnBrk="0" fontAlgn="base" hangingPunct="0">
              <a:spcBef>
                <a:spcPct val="50000"/>
              </a:spcBef>
              <a:spcAft>
                <a:spcPct val="0"/>
              </a:spcAft>
              <a:defRPr sz="2000" b="1">
                <a:solidFill>
                  <a:srgbClr val="5282A6"/>
                </a:solidFill>
                <a:latin typeface="Arial" panose="020B0604020202020204" pitchFamily="34" charset="0"/>
                <a:cs typeface="Arial" panose="020B0604020202020204" pitchFamily="34" charset="0"/>
              </a:defRPr>
            </a:lvl6pPr>
            <a:lvl7pPr marL="2971800" indent="-228600" eaLnBrk="0" fontAlgn="base" hangingPunct="0">
              <a:spcBef>
                <a:spcPct val="50000"/>
              </a:spcBef>
              <a:spcAft>
                <a:spcPct val="0"/>
              </a:spcAft>
              <a:defRPr sz="2000" b="1">
                <a:solidFill>
                  <a:srgbClr val="5282A6"/>
                </a:solidFill>
                <a:latin typeface="Arial" panose="020B0604020202020204" pitchFamily="34" charset="0"/>
                <a:cs typeface="Arial" panose="020B0604020202020204" pitchFamily="34" charset="0"/>
              </a:defRPr>
            </a:lvl7pPr>
            <a:lvl8pPr marL="3429000" indent="-228600" eaLnBrk="0" fontAlgn="base" hangingPunct="0">
              <a:spcBef>
                <a:spcPct val="50000"/>
              </a:spcBef>
              <a:spcAft>
                <a:spcPct val="0"/>
              </a:spcAft>
              <a:defRPr sz="2000" b="1">
                <a:solidFill>
                  <a:srgbClr val="5282A6"/>
                </a:solidFill>
                <a:latin typeface="Arial" panose="020B0604020202020204" pitchFamily="34" charset="0"/>
                <a:cs typeface="Arial" panose="020B0604020202020204" pitchFamily="34" charset="0"/>
              </a:defRPr>
            </a:lvl8pPr>
            <a:lvl9pPr marL="3886200" indent="-228600" eaLnBrk="0" fontAlgn="base" hangingPunct="0">
              <a:spcBef>
                <a:spcPct val="50000"/>
              </a:spcBef>
              <a:spcAft>
                <a:spcPct val="0"/>
              </a:spcAft>
              <a:defRPr sz="2000" b="1">
                <a:solidFill>
                  <a:srgbClr val="5282A6"/>
                </a:solidFill>
                <a:latin typeface="Arial" panose="020B0604020202020204" pitchFamily="34" charset="0"/>
                <a:cs typeface="Arial" panose="020B0604020202020204" pitchFamily="34" charset="0"/>
              </a:defRPr>
            </a:lvl9pPr>
          </a:lstStyle>
          <a:p>
            <a:pPr algn="ctr" eaLnBrk="1" hangingPunct="1"/>
            <a:r>
              <a:rPr lang="en-US" altLang="en-US" sz="2400" i="1" dirty="0">
                <a:solidFill>
                  <a:schemeClr val="tx2">
                    <a:lumMod val="50000"/>
                  </a:schemeClr>
                </a:solidFill>
              </a:rPr>
              <a:t>… but if IAP continues to climb and peak airway pressures start to climb...</a:t>
            </a:r>
          </a:p>
        </p:txBody>
      </p:sp>
    </p:spTree>
    <p:extLst>
      <p:ext uri="{BB962C8B-B14F-4D97-AF65-F5344CB8AC3E}">
        <p14:creationId xmlns:p14="http://schemas.microsoft.com/office/powerpoint/2010/main" val="292996930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5"/>
          <p:cNvSpPr>
            <a:spLocks noChangeArrowheads="1"/>
          </p:cNvSpPr>
          <p:nvPr/>
        </p:nvSpPr>
        <p:spPr bwMode="auto">
          <a:xfrm>
            <a:off x="1428750" y="825787"/>
            <a:ext cx="6057900" cy="83099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2000" b="1">
                <a:solidFill>
                  <a:srgbClr val="5282A6"/>
                </a:solidFill>
                <a:latin typeface="Arial" panose="020B0604020202020204" pitchFamily="34" charset="0"/>
                <a:cs typeface="Arial" panose="020B0604020202020204" pitchFamily="34" charset="0"/>
              </a:defRPr>
            </a:lvl1pPr>
            <a:lvl2pPr marL="742950" indent="-285750" eaLnBrk="0" hangingPunct="0">
              <a:defRPr sz="2000" b="1">
                <a:solidFill>
                  <a:srgbClr val="5282A6"/>
                </a:solidFill>
                <a:latin typeface="Arial" panose="020B0604020202020204" pitchFamily="34" charset="0"/>
                <a:cs typeface="Arial" panose="020B0604020202020204" pitchFamily="34" charset="0"/>
              </a:defRPr>
            </a:lvl2pPr>
            <a:lvl3pPr marL="1143000" indent="-228600" eaLnBrk="0" hangingPunct="0">
              <a:defRPr sz="2000" b="1">
                <a:solidFill>
                  <a:srgbClr val="5282A6"/>
                </a:solidFill>
                <a:latin typeface="Arial" panose="020B0604020202020204" pitchFamily="34" charset="0"/>
                <a:cs typeface="Arial" panose="020B0604020202020204" pitchFamily="34" charset="0"/>
              </a:defRPr>
            </a:lvl3pPr>
            <a:lvl4pPr marL="1600200" indent="-228600" eaLnBrk="0" hangingPunct="0">
              <a:defRPr sz="2000" b="1">
                <a:solidFill>
                  <a:srgbClr val="5282A6"/>
                </a:solidFill>
                <a:latin typeface="Arial" panose="020B0604020202020204" pitchFamily="34" charset="0"/>
                <a:cs typeface="Arial" panose="020B0604020202020204" pitchFamily="34" charset="0"/>
              </a:defRPr>
            </a:lvl4pPr>
            <a:lvl5pPr marL="2057400" indent="-228600" eaLnBrk="0" hangingPunct="0">
              <a:defRPr sz="2000" b="1">
                <a:solidFill>
                  <a:srgbClr val="5282A6"/>
                </a:solidFill>
                <a:latin typeface="Arial" panose="020B0604020202020204" pitchFamily="34" charset="0"/>
                <a:cs typeface="Arial" panose="020B0604020202020204" pitchFamily="34" charset="0"/>
              </a:defRPr>
            </a:lvl5pPr>
            <a:lvl6pPr marL="2514600" indent="-228600" eaLnBrk="0" fontAlgn="base" hangingPunct="0">
              <a:spcBef>
                <a:spcPct val="50000"/>
              </a:spcBef>
              <a:spcAft>
                <a:spcPct val="0"/>
              </a:spcAft>
              <a:defRPr sz="2000" b="1">
                <a:solidFill>
                  <a:srgbClr val="5282A6"/>
                </a:solidFill>
                <a:latin typeface="Arial" panose="020B0604020202020204" pitchFamily="34" charset="0"/>
                <a:cs typeface="Arial" panose="020B0604020202020204" pitchFamily="34" charset="0"/>
              </a:defRPr>
            </a:lvl6pPr>
            <a:lvl7pPr marL="2971800" indent="-228600" eaLnBrk="0" fontAlgn="base" hangingPunct="0">
              <a:spcBef>
                <a:spcPct val="50000"/>
              </a:spcBef>
              <a:spcAft>
                <a:spcPct val="0"/>
              </a:spcAft>
              <a:defRPr sz="2000" b="1">
                <a:solidFill>
                  <a:srgbClr val="5282A6"/>
                </a:solidFill>
                <a:latin typeface="Arial" panose="020B0604020202020204" pitchFamily="34" charset="0"/>
                <a:cs typeface="Arial" panose="020B0604020202020204" pitchFamily="34" charset="0"/>
              </a:defRPr>
            </a:lvl7pPr>
            <a:lvl8pPr marL="3429000" indent="-228600" eaLnBrk="0" fontAlgn="base" hangingPunct="0">
              <a:spcBef>
                <a:spcPct val="50000"/>
              </a:spcBef>
              <a:spcAft>
                <a:spcPct val="0"/>
              </a:spcAft>
              <a:defRPr sz="2000" b="1">
                <a:solidFill>
                  <a:srgbClr val="5282A6"/>
                </a:solidFill>
                <a:latin typeface="Arial" panose="020B0604020202020204" pitchFamily="34" charset="0"/>
                <a:cs typeface="Arial" panose="020B0604020202020204" pitchFamily="34" charset="0"/>
              </a:defRPr>
            </a:lvl8pPr>
            <a:lvl9pPr marL="3886200" indent="-228600" eaLnBrk="0" fontAlgn="base" hangingPunct="0">
              <a:spcBef>
                <a:spcPct val="50000"/>
              </a:spcBef>
              <a:spcAft>
                <a:spcPct val="0"/>
              </a:spcAft>
              <a:defRPr sz="2000" b="1">
                <a:solidFill>
                  <a:srgbClr val="5282A6"/>
                </a:solidFill>
                <a:latin typeface="Arial" panose="020B0604020202020204" pitchFamily="34" charset="0"/>
                <a:cs typeface="Arial" panose="020B0604020202020204" pitchFamily="34" charset="0"/>
              </a:defRPr>
            </a:lvl9pPr>
          </a:lstStyle>
          <a:p>
            <a:pPr algn="ctr" eaLnBrk="1" hangingPunct="1"/>
            <a:r>
              <a:rPr lang="en-US" altLang="en-US" sz="2400" dirty="0">
                <a:solidFill>
                  <a:schemeClr val="tx2">
                    <a:lumMod val="50000"/>
                  </a:schemeClr>
                </a:solidFill>
              </a:rPr>
              <a:t>… ABRA is quickly released at bedside, without removing NPWT dressings.</a:t>
            </a:r>
          </a:p>
        </p:txBody>
      </p:sp>
      <p:pic>
        <p:nvPicPr>
          <p:cNvPr id="24580" name="Picture 4"/>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2489200" y="1753309"/>
            <a:ext cx="4394200" cy="3007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5"/>
          <p:cNvSpPr>
            <a:spLocks noChangeArrowheads="1"/>
          </p:cNvSpPr>
          <p:nvPr/>
        </p:nvSpPr>
        <p:spPr bwMode="auto">
          <a:xfrm>
            <a:off x="1657350" y="4857751"/>
            <a:ext cx="6057900" cy="1569660"/>
          </a:xfrm>
          <a:prstGeom prst="rect">
            <a:avLst/>
          </a:prstGeom>
          <a:noFill/>
          <a:ln w="34925">
            <a:solidFill>
              <a:srgbClr val="5282A6"/>
            </a:solidFill>
            <a:miter lim="800000"/>
            <a:headEnd/>
            <a:tailEnd/>
          </a:ln>
          <a:effectLst/>
        </p:spPr>
        <p:txBody>
          <a:bodyPr>
            <a:spAutoFit/>
          </a:bodyPr>
          <a:lstStyle/>
          <a:p>
            <a:pPr algn="ctr">
              <a:defRPr/>
            </a:pPr>
            <a:r>
              <a:rPr lang="en-US" sz="2400" b="1" dirty="0">
                <a:effectLst>
                  <a:outerShdw blurRad="38100" dist="38100" dir="2700000" algn="tl">
                    <a:srgbClr val="C0C0C0"/>
                  </a:outerShdw>
                </a:effectLst>
                <a:latin typeface="Arial" charset="0"/>
                <a:cs typeface="Arial" charset="0"/>
              </a:rPr>
              <a:t>ABRA is the ONLY fascial closure system/technique that can be </a:t>
            </a:r>
            <a:r>
              <a:rPr lang="en-US" sz="2400" b="1" dirty="0" smtClean="0">
                <a:effectLst>
                  <a:outerShdw blurRad="38100" dist="38100" dir="2700000" algn="tl">
                    <a:srgbClr val="C0C0C0"/>
                  </a:outerShdw>
                </a:effectLst>
                <a:latin typeface="Arial" charset="0"/>
                <a:cs typeface="Arial" charset="0"/>
              </a:rPr>
              <a:t>adjusted at the bedside and does not require </a:t>
            </a:r>
            <a:r>
              <a:rPr lang="en-US" sz="2400" b="1" dirty="0">
                <a:effectLst>
                  <a:outerShdw blurRad="38100" dist="38100" dir="2700000" algn="tl">
                    <a:srgbClr val="C0C0C0"/>
                  </a:outerShdw>
                </a:effectLst>
                <a:latin typeface="Arial" charset="0"/>
                <a:cs typeface="Arial" charset="0"/>
              </a:rPr>
              <a:t>removing dressings.</a:t>
            </a:r>
          </a:p>
        </p:txBody>
      </p:sp>
    </p:spTree>
    <p:extLst>
      <p:ext uri="{BB962C8B-B14F-4D97-AF65-F5344CB8AC3E}">
        <p14:creationId xmlns:p14="http://schemas.microsoft.com/office/powerpoint/2010/main" val="324040870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Text Box 3"/>
          <p:cNvSpPr txBox="1">
            <a:spLocks noChangeArrowheads="1"/>
          </p:cNvSpPr>
          <p:nvPr/>
        </p:nvSpPr>
        <p:spPr bwMode="auto">
          <a:xfrm>
            <a:off x="1600200" y="4914900"/>
            <a:ext cx="577215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cs typeface="Arial" panose="020B0604020202020204" pitchFamily="34" charset="0"/>
              </a:defRPr>
            </a:lvl1pPr>
            <a:lvl2pPr marL="742950" indent="-285750">
              <a:defRPr sz="2400">
                <a:solidFill>
                  <a:schemeClr val="tx1"/>
                </a:solidFill>
                <a:latin typeface="Times New Roman" panose="02020603050405020304" pitchFamily="18" charset="0"/>
                <a:cs typeface="Arial" panose="020B0604020202020204" pitchFamily="34" charset="0"/>
              </a:defRPr>
            </a:lvl2pPr>
            <a:lvl3pPr marL="1143000" indent="-228600">
              <a:defRPr sz="2400">
                <a:solidFill>
                  <a:schemeClr val="tx1"/>
                </a:solidFill>
                <a:latin typeface="Times New Roman" panose="02020603050405020304" pitchFamily="18" charset="0"/>
                <a:cs typeface="Arial" panose="020B0604020202020204" pitchFamily="34" charset="0"/>
              </a:defRPr>
            </a:lvl3pPr>
            <a:lvl4pPr marL="1600200" indent="-228600">
              <a:defRPr sz="2400">
                <a:solidFill>
                  <a:schemeClr val="tx1"/>
                </a:solidFill>
                <a:latin typeface="Times New Roman" panose="02020603050405020304" pitchFamily="18" charset="0"/>
                <a:cs typeface="Arial" panose="020B0604020202020204" pitchFamily="34" charset="0"/>
              </a:defRPr>
            </a:lvl4pPr>
            <a:lvl5pPr marL="2057400" indent="-22860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endParaRPr lang="en-US" altLang="en-US" sz="1800"/>
          </a:p>
        </p:txBody>
      </p:sp>
      <p:sp>
        <p:nvSpPr>
          <p:cNvPr id="408580" name="Text Box 4"/>
          <p:cNvSpPr txBox="1">
            <a:spLocks noChangeArrowheads="1"/>
          </p:cNvSpPr>
          <p:nvPr/>
        </p:nvSpPr>
        <p:spPr bwMode="auto">
          <a:xfrm>
            <a:off x="1657350" y="2400300"/>
            <a:ext cx="647065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Times New Roman" panose="02020603050405020304" pitchFamily="18" charset="0"/>
                <a:cs typeface="Arial" panose="020B0604020202020204" pitchFamily="34" charset="0"/>
              </a:defRPr>
            </a:lvl1pPr>
            <a:lvl2pPr marL="742950" indent="-285750">
              <a:defRPr sz="2400">
                <a:solidFill>
                  <a:schemeClr val="tx1"/>
                </a:solidFill>
                <a:latin typeface="Times New Roman" panose="02020603050405020304" pitchFamily="18" charset="0"/>
                <a:cs typeface="Arial" panose="020B0604020202020204" pitchFamily="34" charset="0"/>
              </a:defRPr>
            </a:lvl2pPr>
            <a:lvl3pPr marL="1143000" indent="-228600">
              <a:defRPr sz="2400">
                <a:solidFill>
                  <a:schemeClr val="tx1"/>
                </a:solidFill>
                <a:latin typeface="Times New Roman" panose="02020603050405020304" pitchFamily="18" charset="0"/>
                <a:cs typeface="Arial" panose="020B0604020202020204" pitchFamily="34" charset="0"/>
              </a:defRPr>
            </a:lvl3pPr>
            <a:lvl4pPr marL="1600200" indent="-228600">
              <a:defRPr sz="2400">
                <a:solidFill>
                  <a:schemeClr val="tx1"/>
                </a:solidFill>
                <a:latin typeface="Times New Roman" panose="02020603050405020304" pitchFamily="18" charset="0"/>
                <a:cs typeface="Arial" panose="020B0604020202020204" pitchFamily="34" charset="0"/>
              </a:defRPr>
            </a:lvl4pPr>
            <a:lvl5pPr marL="2057400" indent="-22860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sz="2000" b="1" i="1" u="sng" dirty="0">
                <a:solidFill>
                  <a:srgbClr val="D61A0C"/>
                </a:solidFill>
                <a:latin typeface="Arial" panose="020B0604020202020204" pitchFamily="34" charset="0"/>
              </a:rPr>
              <a:t>“When do I apply ABRA Abdominal Wall Closure?”</a:t>
            </a:r>
          </a:p>
        </p:txBody>
      </p:sp>
      <p:sp>
        <p:nvSpPr>
          <p:cNvPr id="408581" name="Text Box 5"/>
          <p:cNvSpPr txBox="1">
            <a:spLocks noChangeArrowheads="1"/>
          </p:cNvSpPr>
          <p:nvPr/>
        </p:nvSpPr>
        <p:spPr bwMode="auto">
          <a:xfrm>
            <a:off x="1771650" y="3143250"/>
            <a:ext cx="610235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Times New Roman" panose="02020603050405020304" pitchFamily="18" charset="0"/>
                <a:cs typeface="Arial" panose="020B0604020202020204" pitchFamily="34" charset="0"/>
              </a:defRPr>
            </a:lvl1pPr>
            <a:lvl2pPr marL="742950" indent="-285750">
              <a:defRPr sz="2400">
                <a:solidFill>
                  <a:schemeClr val="tx1"/>
                </a:solidFill>
                <a:latin typeface="Times New Roman" panose="02020603050405020304" pitchFamily="18" charset="0"/>
                <a:cs typeface="Arial" panose="020B0604020202020204" pitchFamily="34" charset="0"/>
              </a:defRPr>
            </a:lvl2pPr>
            <a:lvl3pPr marL="1143000" indent="-228600">
              <a:defRPr sz="2400">
                <a:solidFill>
                  <a:schemeClr val="tx1"/>
                </a:solidFill>
                <a:latin typeface="Times New Roman" panose="02020603050405020304" pitchFamily="18" charset="0"/>
                <a:cs typeface="Arial" panose="020B0604020202020204" pitchFamily="34" charset="0"/>
              </a:defRPr>
            </a:lvl3pPr>
            <a:lvl4pPr marL="1600200" indent="-228600">
              <a:defRPr sz="2400">
                <a:solidFill>
                  <a:schemeClr val="tx1"/>
                </a:solidFill>
                <a:latin typeface="Times New Roman" panose="02020603050405020304" pitchFamily="18" charset="0"/>
                <a:cs typeface="Arial" panose="020B0604020202020204" pitchFamily="34" charset="0"/>
              </a:defRPr>
            </a:lvl4pPr>
            <a:lvl5pPr marL="2057400" indent="-22860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sz="2000" b="1" dirty="0">
                <a:solidFill>
                  <a:schemeClr val="tx2">
                    <a:lumMod val="50000"/>
                  </a:schemeClr>
                </a:solidFill>
                <a:latin typeface="Arial" panose="020B0604020202020204" pitchFamily="34" charset="0"/>
              </a:rPr>
              <a:t>As soon as you would close if you could, Doctor</a:t>
            </a:r>
            <a:r>
              <a:rPr lang="en-US" altLang="en-US" sz="1800" b="1" dirty="0">
                <a:solidFill>
                  <a:schemeClr val="tx2">
                    <a:lumMod val="50000"/>
                  </a:schemeClr>
                </a:solidFill>
                <a:latin typeface="Arial" panose="020B0604020202020204" pitchFamily="34" charset="0"/>
              </a:rPr>
              <a:t>.</a:t>
            </a:r>
          </a:p>
        </p:txBody>
      </p:sp>
      <p:sp>
        <p:nvSpPr>
          <p:cNvPr id="408582" name="Text Box 6"/>
          <p:cNvSpPr txBox="1">
            <a:spLocks noChangeArrowheads="1"/>
          </p:cNvSpPr>
          <p:nvPr/>
        </p:nvSpPr>
        <p:spPr bwMode="auto">
          <a:xfrm>
            <a:off x="1790700" y="3886200"/>
            <a:ext cx="5943600" cy="22159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cs typeface="Arial" panose="020B0604020202020204" pitchFamily="34" charset="0"/>
              </a:defRPr>
            </a:lvl1pPr>
            <a:lvl2pPr marL="742950" indent="-285750">
              <a:defRPr sz="2400">
                <a:solidFill>
                  <a:schemeClr val="tx1"/>
                </a:solidFill>
                <a:latin typeface="Times New Roman" panose="02020603050405020304" pitchFamily="18" charset="0"/>
                <a:cs typeface="Arial" panose="020B0604020202020204" pitchFamily="34" charset="0"/>
              </a:defRPr>
            </a:lvl2pPr>
            <a:lvl3pPr marL="1143000" indent="-228600">
              <a:defRPr sz="2400">
                <a:solidFill>
                  <a:schemeClr val="tx1"/>
                </a:solidFill>
                <a:latin typeface="Times New Roman" panose="02020603050405020304" pitchFamily="18" charset="0"/>
                <a:cs typeface="Arial" panose="020B0604020202020204" pitchFamily="34" charset="0"/>
              </a:defRPr>
            </a:lvl3pPr>
            <a:lvl4pPr marL="1600200" indent="-228600">
              <a:defRPr sz="2400">
                <a:solidFill>
                  <a:schemeClr val="tx1"/>
                </a:solidFill>
                <a:latin typeface="Times New Roman" panose="02020603050405020304" pitchFamily="18" charset="0"/>
                <a:cs typeface="Arial" panose="020B0604020202020204" pitchFamily="34" charset="0"/>
              </a:defRPr>
            </a:lvl4pPr>
            <a:lvl5pPr marL="2057400" indent="-22860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buFontTx/>
              <a:buChar char="•"/>
            </a:pPr>
            <a:r>
              <a:rPr lang="en-US" altLang="en-US" sz="1800" b="1" dirty="0">
                <a:solidFill>
                  <a:schemeClr val="tx2">
                    <a:lumMod val="50000"/>
                  </a:schemeClr>
                </a:solidFill>
                <a:latin typeface="Arial" panose="020B0604020202020204" pitchFamily="34" charset="0"/>
              </a:rPr>
              <a:t> </a:t>
            </a:r>
            <a:r>
              <a:rPr lang="en-US" altLang="en-US" sz="1600" b="1" dirty="0">
                <a:solidFill>
                  <a:schemeClr val="tx2">
                    <a:lumMod val="50000"/>
                  </a:schemeClr>
                </a:solidFill>
                <a:latin typeface="Arial" panose="020B0604020202020204" pitchFamily="34" charset="0"/>
              </a:rPr>
              <a:t>Usually 3 to 7 days post laparotomy</a:t>
            </a:r>
          </a:p>
          <a:p>
            <a:pPr eaLnBrk="1" hangingPunct="1">
              <a:spcBef>
                <a:spcPct val="50000"/>
              </a:spcBef>
              <a:buFontTx/>
              <a:buChar char="•"/>
            </a:pPr>
            <a:r>
              <a:rPr lang="en-US" altLang="en-US" sz="1600" b="1" dirty="0">
                <a:solidFill>
                  <a:srgbClr val="4B7697"/>
                </a:solidFill>
                <a:latin typeface="Arial" panose="020B0604020202020204" pitchFamily="34" charset="0"/>
              </a:rPr>
              <a:t> </a:t>
            </a:r>
            <a:r>
              <a:rPr lang="en-US" altLang="en-US" sz="1600" b="1" dirty="0">
                <a:solidFill>
                  <a:schemeClr val="tx2">
                    <a:lumMod val="50000"/>
                  </a:schemeClr>
                </a:solidFill>
                <a:latin typeface="Arial" panose="020B0604020202020204" pitchFamily="34" charset="0"/>
              </a:rPr>
              <a:t>Often at the 2</a:t>
            </a:r>
            <a:r>
              <a:rPr lang="en-US" altLang="en-US" sz="1600" b="1" baseline="30000" dirty="0">
                <a:solidFill>
                  <a:schemeClr val="tx2">
                    <a:lumMod val="50000"/>
                  </a:schemeClr>
                </a:solidFill>
                <a:latin typeface="Arial" panose="020B0604020202020204" pitchFamily="34" charset="0"/>
              </a:rPr>
              <a:t>nd</a:t>
            </a:r>
            <a:r>
              <a:rPr lang="en-US" altLang="en-US" sz="1600" b="1" dirty="0">
                <a:solidFill>
                  <a:schemeClr val="tx2">
                    <a:lumMod val="50000"/>
                  </a:schemeClr>
                </a:solidFill>
                <a:latin typeface="Arial" panose="020B0604020202020204" pitchFamily="34" charset="0"/>
              </a:rPr>
              <a:t> V.A.C. dressing change, or 2</a:t>
            </a:r>
            <a:r>
              <a:rPr lang="en-US" altLang="en-US" sz="1600" b="1" baseline="30000" dirty="0">
                <a:solidFill>
                  <a:schemeClr val="tx2">
                    <a:lumMod val="50000"/>
                  </a:schemeClr>
                </a:solidFill>
                <a:latin typeface="Arial" panose="020B0604020202020204" pitchFamily="34" charset="0"/>
              </a:rPr>
              <a:t>nd</a:t>
            </a:r>
            <a:r>
              <a:rPr lang="en-US" altLang="en-US" sz="1600" b="1" dirty="0">
                <a:solidFill>
                  <a:schemeClr val="tx2">
                    <a:lumMod val="50000"/>
                  </a:schemeClr>
                </a:solidFill>
                <a:latin typeface="Arial" panose="020B0604020202020204" pitchFamily="34" charset="0"/>
              </a:rPr>
              <a:t> laparotomy</a:t>
            </a:r>
          </a:p>
          <a:p>
            <a:pPr eaLnBrk="1" hangingPunct="1">
              <a:spcBef>
                <a:spcPct val="50000"/>
              </a:spcBef>
            </a:pPr>
            <a:endParaRPr lang="en-US" altLang="en-US" sz="1600" b="1" i="1" dirty="0">
              <a:solidFill>
                <a:schemeClr val="tx2">
                  <a:lumMod val="50000"/>
                </a:schemeClr>
              </a:solidFill>
              <a:latin typeface="Arial" panose="020B0604020202020204" pitchFamily="34" charset="0"/>
            </a:endParaRPr>
          </a:p>
          <a:p>
            <a:pPr eaLnBrk="1" hangingPunct="1">
              <a:spcBef>
                <a:spcPct val="50000"/>
              </a:spcBef>
            </a:pPr>
            <a:r>
              <a:rPr lang="en-US" altLang="en-US" sz="1600" b="1" i="1" dirty="0">
                <a:solidFill>
                  <a:schemeClr val="tx2">
                    <a:lumMod val="50000"/>
                  </a:schemeClr>
                </a:solidFill>
                <a:latin typeface="Arial" panose="020B0604020202020204" pitchFamily="34" charset="0"/>
              </a:rPr>
              <a:t>Remember: The sooner the abdomen is closed, the fewer the complications. Get ABRA on early, when you’d close if you could. But not before  (i.e. </a:t>
            </a:r>
            <a:r>
              <a:rPr lang="en-US" altLang="en-US" sz="1600" b="1" i="1" dirty="0" smtClean="0">
                <a:solidFill>
                  <a:schemeClr val="tx2">
                    <a:lumMod val="50000"/>
                  </a:schemeClr>
                </a:solidFill>
                <a:latin typeface="Arial" panose="020B0604020202020204" pitchFamily="34" charset="0"/>
              </a:rPr>
              <a:t>rarely </a:t>
            </a:r>
            <a:r>
              <a:rPr lang="en-US" altLang="en-US" sz="1600" b="1" i="1" dirty="0">
                <a:solidFill>
                  <a:schemeClr val="tx2">
                    <a:lumMod val="50000"/>
                  </a:schemeClr>
                </a:solidFill>
                <a:latin typeface="Arial" panose="020B0604020202020204" pitchFamily="34" charset="0"/>
              </a:rPr>
              <a:t>at the time of the initial laparotomy).</a:t>
            </a:r>
          </a:p>
        </p:txBody>
      </p:sp>
      <p:sp>
        <p:nvSpPr>
          <p:cNvPr id="287746" name="Rectangle 2"/>
          <p:cNvSpPr>
            <a:spLocks noChangeArrowheads="1"/>
          </p:cNvSpPr>
          <p:nvPr/>
        </p:nvSpPr>
        <p:spPr bwMode="auto">
          <a:xfrm>
            <a:off x="1485900" y="1371601"/>
            <a:ext cx="6057900" cy="523220"/>
          </a:xfrm>
          <a:prstGeom prst="rect">
            <a:avLst/>
          </a:prstGeom>
          <a:noFill/>
          <a:ln w="9525">
            <a:noFill/>
            <a:miter lim="800000"/>
            <a:headEnd/>
            <a:tailEnd/>
          </a:ln>
          <a:effectLst/>
        </p:spPr>
        <p:txBody>
          <a:bodyPr>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defRPr/>
            </a:pPr>
            <a:r>
              <a:rPr lang="en-US" altLang="en-US" sz="2800" b="1" dirty="0">
                <a:solidFill>
                  <a:schemeClr val="tx2">
                    <a:lumMod val="50000"/>
                  </a:schemeClr>
                </a:solidFill>
                <a:effectLst>
                  <a:outerShdw blurRad="38100" dist="38100" dir="2700000" algn="tl">
                    <a:srgbClr val="C0C0C0"/>
                  </a:outerShdw>
                </a:effectLst>
                <a:latin typeface="Arial" panose="020B0604020202020204" pitchFamily="34" charset="0"/>
              </a:rPr>
              <a:t>ABRA: When is ABRA indicated?</a:t>
            </a:r>
            <a:endParaRPr lang="en-US" altLang="en-US" sz="2800" b="1" i="1" dirty="0">
              <a:solidFill>
                <a:schemeClr val="tx2">
                  <a:lumMod val="50000"/>
                </a:schemeClr>
              </a:solidFill>
              <a:effectLst>
                <a:outerShdw blurRad="38100" dist="38100" dir="2700000" algn="tl">
                  <a:srgbClr val="C0C0C0"/>
                </a:outerShdw>
              </a:effectLst>
            </a:endParaRPr>
          </a:p>
        </p:txBody>
      </p:sp>
    </p:spTree>
    <p:extLst>
      <p:ext uri="{BB962C8B-B14F-4D97-AF65-F5344CB8AC3E}">
        <p14:creationId xmlns:p14="http://schemas.microsoft.com/office/powerpoint/2010/main" val="246477853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7059" name="Rectangle 3"/>
          <p:cNvSpPr>
            <a:spLocks noGrp="1" noChangeArrowheads="1"/>
          </p:cNvSpPr>
          <p:nvPr>
            <p:ph type="title" idx="4294967295"/>
          </p:nvPr>
        </p:nvSpPr>
        <p:spPr>
          <a:xfrm>
            <a:off x="2971800" y="814388"/>
            <a:ext cx="6172200" cy="857250"/>
          </a:xfrm>
          <a:ln>
            <a:miter lim="800000"/>
            <a:headEnd/>
            <a:tailEnd/>
          </a:ln>
        </p:spPr>
        <p:txBody>
          <a:bodyPr rtlCol="0">
            <a:normAutofit/>
          </a:bodyPr>
          <a:lstStyle/>
          <a:p>
            <a:pPr algn="ctr">
              <a:defRPr/>
            </a:pPr>
            <a:r>
              <a:rPr lang="en-US" altLang="en-US" sz="3600" b="1" dirty="0">
                <a:solidFill>
                  <a:schemeClr val="tx2">
                    <a:lumMod val="50000"/>
                  </a:schemeClr>
                </a:solidFill>
                <a:effectLst>
                  <a:outerShdw blurRad="38100" dist="38100" dir="2700000" algn="tl">
                    <a:srgbClr val="C0C0C0"/>
                  </a:outerShdw>
                </a:effectLst>
                <a:latin typeface="+mn-lt"/>
                <a:cs typeface="Arial" panose="020B0604020202020204" pitchFamily="34" charset="0"/>
              </a:rPr>
              <a:t>The ABRA Solution </a:t>
            </a:r>
          </a:p>
        </p:txBody>
      </p:sp>
      <p:sp>
        <p:nvSpPr>
          <p:cNvPr id="420868" name="Rectangle 5"/>
          <p:cNvSpPr>
            <a:spLocks noChangeArrowheads="1"/>
          </p:cNvSpPr>
          <p:nvPr/>
        </p:nvSpPr>
        <p:spPr bwMode="auto">
          <a:xfrm>
            <a:off x="1200150" y="4457700"/>
            <a:ext cx="662940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algn="ctr">
              <a:lnSpc>
                <a:spcPct val="80000"/>
              </a:lnSpc>
              <a:spcBef>
                <a:spcPct val="20000"/>
              </a:spcBef>
              <a:buClrTx/>
              <a:buSzTx/>
              <a:buFontTx/>
              <a:buNone/>
            </a:pPr>
            <a:r>
              <a:rPr lang="en-US" altLang="en-US" sz="2100" b="1" dirty="0">
                <a:solidFill>
                  <a:srgbClr val="5284A6"/>
                </a:solidFill>
                <a:latin typeface="Arial" panose="020B0604020202020204" pitchFamily="34" charset="0"/>
              </a:rPr>
              <a:t>ABRA Abdominal Wall Closure</a:t>
            </a:r>
          </a:p>
          <a:p>
            <a:pPr algn="ctr">
              <a:lnSpc>
                <a:spcPct val="80000"/>
              </a:lnSpc>
              <a:spcBef>
                <a:spcPct val="20000"/>
              </a:spcBef>
              <a:buClrTx/>
              <a:buSzTx/>
              <a:buFontTx/>
              <a:buNone/>
            </a:pPr>
            <a:r>
              <a:rPr lang="en-US" altLang="en-US" sz="2100" dirty="0">
                <a:solidFill>
                  <a:srgbClr val="5284A6"/>
                </a:solidFill>
                <a:latin typeface="Arial" panose="020B0604020202020204" pitchFamily="34" charset="0"/>
              </a:rPr>
              <a:t>Eliminate mesh, graft and hernia. </a:t>
            </a:r>
          </a:p>
          <a:p>
            <a:pPr algn="ctr">
              <a:lnSpc>
                <a:spcPct val="80000"/>
              </a:lnSpc>
              <a:spcBef>
                <a:spcPct val="20000"/>
              </a:spcBef>
              <a:buClrTx/>
              <a:buSzTx/>
              <a:buFontTx/>
              <a:buNone/>
            </a:pPr>
            <a:r>
              <a:rPr lang="en-US" altLang="en-US" sz="2100" dirty="0">
                <a:solidFill>
                  <a:srgbClr val="5284A6"/>
                </a:solidFill>
                <a:latin typeface="Arial" panose="020B0604020202020204" pitchFamily="34" charset="0"/>
              </a:rPr>
              <a:t>Achieve </a:t>
            </a:r>
            <a:r>
              <a:rPr lang="en-US" altLang="en-US" sz="2100" b="1" dirty="0">
                <a:solidFill>
                  <a:srgbClr val="5284A6"/>
                </a:solidFill>
                <a:latin typeface="Arial" panose="020B0604020202020204" pitchFamily="34" charset="0"/>
              </a:rPr>
              <a:t>Primary Closure!</a:t>
            </a:r>
            <a:r>
              <a:rPr lang="en-US" altLang="en-US" sz="1575" dirty="0">
                <a:solidFill>
                  <a:srgbClr val="5284A6"/>
                </a:solidFill>
                <a:latin typeface="Arial" panose="020B0604020202020204" pitchFamily="34" charset="0"/>
              </a:rPr>
              <a:t> </a:t>
            </a:r>
          </a:p>
          <a:p>
            <a:pPr>
              <a:spcBef>
                <a:spcPct val="20000"/>
              </a:spcBef>
              <a:buClrTx/>
              <a:buSzTx/>
              <a:buFontTx/>
              <a:buChar char="•"/>
            </a:pPr>
            <a:endParaRPr lang="en-US" altLang="en-US" sz="1575" dirty="0">
              <a:solidFill>
                <a:srgbClr val="5284A6"/>
              </a:solidFill>
              <a:latin typeface="Arial" panose="020B0604020202020204" pitchFamily="34" charset="0"/>
            </a:endParaRPr>
          </a:p>
        </p:txBody>
      </p:sp>
      <p:pic>
        <p:nvPicPr>
          <p:cNvPr id="420869" name="Picture 9"/>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1428750" y="2286000"/>
            <a:ext cx="2800350" cy="2100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20870" name="Picture 10"/>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4686300" y="2286000"/>
            <a:ext cx="2743200" cy="2057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20871" name="AutoShape 8"/>
          <p:cNvSpPr>
            <a:spLocks noChangeArrowheads="1"/>
          </p:cNvSpPr>
          <p:nvPr/>
        </p:nvSpPr>
        <p:spPr bwMode="auto">
          <a:xfrm>
            <a:off x="4057650" y="3086100"/>
            <a:ext cx="1081088" cy="342900"/>
          </a:xfrm>
          <a:prstGeom prst="rightArrow">
            <a:avLst>
              <a:gd name="adj1" fmla="val 50000"/>
              <a:gd name="adj2" fmla="val 78819"/>
            </a:avLst>
          </a:prstGeom>
          <a:solidFill>
            <a:srgbClr val="9DBAC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eaLnBrk="1" hangingPunct="1">
              <a:spcBef>
                <a:spcPct val="0"/>
              </a:spcBef>
              <a:buClrTx/>
              <a:buSzTx/>
              <a:buFontTx/>
              <a:buNone/>
            </a:pPr>
            <a:endParaRPr lang="en-CA" altLang="en-US" sz="1350">
              <a:solidFill>
                <a:schemeClr val="tx1"/>
              </a:solidFill>
              <a:latin typeface="Times New Roman" panose="02020603050405020304" pitchFamily="18" charset="0"/>
            </a:endParaRPr>
          </a:p>
        </p:txBody>
      </p:sp>
      <p:sp>
        <p:nvSpPr>
          <p:cNvPr id="420872" name="Rectangle 4"/>
          <p:cNvSpPr>
            <a:spLocks noChangeArrowheads="1"/>
          </p:cNvSpPr>
          <p:nvPr/>
        </p:nvSpPr>
        <p:spPr bwMode="auto">
          <a:xfrm>
            <a:off x="1371600" y="1771650"/>
            <a:ext cx="6172200" cy="777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algn="ctr">
              <a:spcBef>
                <a:spcPct val="20000"/>
              </a:spcBef>
              <a:buClrTx/>
              <a:buSzTx/>
              <a:buFontTx/>
              <a:buNone/>
            </a:pPr>
            <a:r>
              <a:rPr lang="en-US" altLang="en-US" sz="2400" dirty="0">
                <a:solidFill>
                  <a:schemeClr val="tx1"/>
                </a:solidFill>
                <a:latin typeface="Arial" panose="020B0604020202020204" pitchFamily="34" charset="0"/>
              </a:rPr>
              <a:t>Don’t Patch with MESH;</a:t>
            </a:r>
            <a:r>
              <a:rPr lang="en-US" altLang="en-US" sz="2400" b="1" dirty="0">
                <a:solidFill>
                  <a:schemeClr val="tx1"/>
                </a:solidFill>
                <a:latin typeface="Arial" panose="020B0604020202020204" pitchFamily="34" charset="0"/>
              </a:rPr>
              <a:t> Close It! </a:t>
            </a:r>
          </a:p>
          <a:p>
            <a:pPr algn="ctr">
              <a:spcBef>
                <a:spcPct val="20000"/>
              </a:spcBef>
              <a:buClrTx/>
              <a:buSzTx/>
              <a:buFontTx/>
              <a:buNone/>
            </a:pPr>
            <a:endParaRPr lang="en-US" altLang="en-US" sz="2400" dirty="0">
              <a:solidFill>
                <a:srgbClr val="5282A6"/>
              </a:solidFill>
              <a:latin typeface="Arial" panose="020B0604020202020204" pitchFamily="34" charset="0"/>
            </a:endParaRPr>
          </a:p>
        </p:txBody>
      </p:sp>
    </p:spTree>
    <p:extLst>
      <p:ext uri="{BB962C8B-B14F-4D97-AF65-F5344CB8AC3E}">
        <p14:creationId xmlns:p14="http://schemas.microsoft.com/office/powerpoint/2010/main" val="425792355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stretch>
            <a:fillRect/>
          </a:stretch>
        </p:blipFill>
        <p:spPr>
          <a:xfrm>
            <a:off x="228600" y="1064300"/>
            <a:ext cx="8801100" cy="4703088"/>
          </a:xfrm>
          <a:prstGeom prst="rect">
            <a:avLst/>
          </a:prstGeom>
          <a:noFill/>
        </p:spPr>
      </p:pic>
    </p:spTree>
    <p:extLst>
      <p:ext uri="{BB962C8B-B14F-4D97-AF65-F5344CB8AC3E}">
        <p14:creationId xmlns:p14="http://schemas.microsoft.com/office/powerpoint/2010/main" val="258532066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96675" name="Group 3"/>
          <p:cNvGraphicFramePr>
            <a:graphicFrameLocks noGrp="1"/>
          </p:cNvGraphicFramePr>
          <p:nvPr>
            <p:ph idx="4294967295"/>
            <p:extLst>
              <p:ext uri="{D42A27DB-BD31-4B8C-83A1-F6EECF244321}">
                <p14:modId xmlns:p14="http://schemas.microsoft.com/office/powerpoint/2010/main" val="3999397109"/>
              </p:ext>
            </p:extLst>
          </p:nvPr>
        </p:nvGraphicFramePr>
        <p:xfrm>
          <a:off x="0" y="1989138"/>
          <a:ext cx="5715000" cy="2869123"/>
        </p:xfrm>
        <a:graphic>
          <a:graphicData uri="http://schemas.openxmlformats.org/drawingml/2006/table">
            <a:tbl>
              <a:tblPr/>
              <a:tblGrid>
                <a:gridCol w="2971800"/>
                <a:gridCol w="1428750"/>
                <a:gridCol w="1314450"/>
              </a:tblGrid>
              <a:tr h="525792">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en-US" sz="1500" b="1" i="0" u="none" strike="noStrike" cap="none" normalizeH="0" baseline="0" dirty="0" smtClean="0">
                          <a:ln>
                            <a:noFill/>
                          </a:ln>
                          <a:solidFill>
                            <a:schemeClr val="tx2">
                              <a:lumMod val="50000"/>
                            </a:schemeClr>
                          </a:solidFill>
                          <a:effectLst/>
                          <a:latin typeface="Arial" panose="020B0604020202020204" pitchFamily="34" charset="0"/>
                        </a:rPr>
                        <a:t>University of Nevada School of Medicine, Div. of Trauma</a:t>
                      </a:r>
                    </a:p>
                  </a:txBody>
                  <a:tcPr marL="68580" marR="68580" marT="34296" marB="3429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en-US" sz="1400" b="1" i="0" u="none" strike="noStrike" cap="none" normalizeH="0" baseline="0" dirty="0" smtClean="0">
                          <a:ln>
                            <a:noFill/>
                          </a:ln>
                          <a:solidFill>
                            <a:schemeClr val="tx2">
                              <a:lumMod val="50000"/>
                            </a:schemeClr>
                          </a:solidFill>
                          <a:effectLst/>
                          <a:latin typeface="Arial" panose="020B0604020202020204" pitchFamily="34" charset="0"/>
                        </a:rPr>
                        <a:t>ABRA (n=13)</a:t>
                      </a:r>
                    </a:p>
                  </a:txBody>
                  <a:tcPr marL="68580" marR="68580" marT="34296" marB="3429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en-US" sz="1400" b="1" i="0" u="none" strike="noStrike" cap="none" normalizeH="0" baseline="0" smtClean="0">
                          <a:ln>
                            <a:noFill/>
                          </a:ln>
                          <a:solidFill>
                            <a:schemeClr val="tx2">
                              <a:lumMod val="50000"/>
                            </a:schemeClr>
                          </a:solidFill>
                          <a:effectLst/>
                          <a:latin typeface="Arial" panose="020B0604020202020204" pitchFamily="34" charset="0"/>
                        </a:rPr>
                        <a:t>NPWT (n=14)</a:t>
                      </a:r>
                    </a:p>
                  </a:txBody>
                  <a:tcPr marL="68580" marR="68580" marT="34296" marB="3429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7277">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en-US" sz="1400" b="1" i="0" u="none" strike="noStrike" cap="none" normalizeH="0" baseline="0" smtClean="0">
                          <a:ln>
                            <a:noFill/>
                          </a:ln>
                          <a:solidFill>
                            <a:schemeClr val="tx2">
                              <a:lumMod val="50000"/>
                            </a:schemeClr>
                          </a:solidFill>
                          <a:effectLst/>
                          <a:latin typeface="Arial" panose="020B0604020202020204" pitchFamily="34" charset="0"/>
                        </a:rPr>
                        <a:t>Total Abdominal Procedures</a:t>
                      </a:r>
                    </a:p>
                  </a:txBody>
                  <a:tcPr marL="68580" marR="68580" marT="34296" marB="3429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en-US" sz="1400" b="1" i="0" u="none" strike="noStrike" cap="none" normalizeH="0" baseline="0" dirty="0" smtClean="0">
                          <a:ln>
                            <a:noFill/>
                          </a:ln>
                          <a:solidFill>
                            <a:schemeClr val="tx2">
                              <a:lumMod val="50000"/>
                            </a:schemeClr>
                          </a:solidFill>
                          <a:effectLst/>
                          <a:latin typeface="Arial" panose="020B0604020202020204" pitchFamily="34" charset="0"/>
                        </a:rPr>
                        <a:t>6.8         </a:t>
                      </a:r>
                    </a:p>
                  </a:txBody>
                  <a:tcPr marL="68580" marR="68580" marT="34296" marB="3429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en-US" sz="1400" b="1" i="0" u="none" strike="noStrike" cap="none" normalizeH="0" baseline="0" dirty="0" smtClean="0">
                          <a:ln>
                            <a:noFill/>
                          </a:ln>
                          <a:solidFill>
                            <a:schemeClr val="tx2">
                              <a:lumMod val="50000"/>
                            </a:schemeClr>
                          </a:solidFill>
                          <a:effectLst/>
                          <a:latin typeface="Arial" panose="020B0604020202020204" pitchFamily="34" charset="0"/>
                        </a:rPr>
                        <a:t>13.7</a:t>
                      </a:r>
                    </a:p>
                  </a:txBody>
                  <a:tcPr marL="68580" marR="68580" marT="34296" marB="3429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80141">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en-US" sz="1400" b="1" i="0" u="none" strike="noStrike" cap="none" normalizeH="0" baseline="0" smtClean="0">
                          <a:ln>
                            <a:noFill/>
                          </a:ln>
                          <a:solidFill>
                            <a:schemeClr val="tx2">
                              <a:lumMod val="50000"/>
                            </a:schemeClr>
                          </a:solidFill>
                          <a:effectLst/>
                          <a:latin typeface="Arial" panose="020B0604020202020204" pitchFamily="34" charset="0"/>
                        </a:rPr>
                        <a:t>Days to any closure                       (After ABRA installation)</a:t>
                      </a:r>
                    </a:p>
                  </a:txBody>
                  <a:tcPr marL="68580" marR="68580" marT="34296" marB="3429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en-US" sz="1400" b="1" i="0" u="none" strike="noStrike" cap="none" normalizeH="0" baseline="0" dirty="0" smtClean="0">
                          <a:ln>
                            <a:noFill/>
                          </a:ln>
                          <a:solidFill>
                            <a:schemeClr val="tx2">
                              <a:lumMod val="50000"/>
                            </a:schemeClr>
                          </a:solidFill>
                          <a:effectLst/>
                          <a:latin typeface="Arial" panose="020B0604020202020204" pitchFamily="34" charset="0"/>
                        </a:rPr>
                        <a:t>15.8                   (7)</a:t>
                      </a:r>
                    </a:p>
                  </a:txBody>
                  <a:tcPr marL="68580" marR="68580" marT="34296" marB="3429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en-US" sz="1400" b="1" i="0" u="none" strike="noStrike" cap="none" normalizeH="0" baseline="0" dirty="0" smtClean="0">
                          <a:ln>
                            <a:noFill/>
                          </a:ln>
                          <a:solidFill>
                            <a:schemeClr val="tx2">
                              <a:lumMod val="50000"/>
                            </a:schemeClr>
                          </a:solidFill>
                          <a:effectLst/>
                          <a:latin typeface="Arial" panose="020B0604020202020204" pitchFamily="34" charset="0"/>
                        </a:rPr>
                        <a:t>50.1           (N/A)</a:t>
                      </a:r>
                    </a:p>
                  </a:txBody>
                  <a:tcPr marL="68580" marR="68580" marT="34296" marB="3429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80141">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en-US" sz="1400" b="1" i="0" u="none" strike="noStrike" cap="none" normalizeH="0" baseline="0" smtClean="0">
                          <a:ln>
                            <a:noFill/>
                          </a:ln>
                          <a:solidFill>
                            <a:schemeClr val="tx2">
                              <a:lumMod val="50000"/>
                            </a:schemeClr>
                          </a:solidFill>
                          <a:effectLst/>
                          <a:latin typeface="Arial" panose="020B0604020202020204" pitchFamily="34" charset="0"/>
                        </a:rPr>
                        <a:t>Primary Closures</a:t>
                      </a:r>
                    </a:p>
                  </a:txBody>
                  <a:tcPr marL="68580" marR="68580" marT="34296" marB="3429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en-US" sz="1400" b="1" i="0" u="none" strike="noStrike" cap="none" normalizeH="0" baseline="0" smtClean="0">
                          <a:ln>
                            <a:noFill/>
                          </a:ln>
                          <a:solidFill>
                            <a:schemeClr val="tx2">
                              <a:lumMod val="50000"/>
                            </a:schemeClr>
                          </a:solidFill>
                          <a:effectLst/>
                          <a:latin typeface="Arial" panose="020B0604020202020204" pitchFamily="34" charset="0"/>
                        </a:rPr>
                        <a:t>12                 (92%)</a:t>
                      </a:r>
                    </a:p>
                  </a:txBody>
                  <a:tcPr marL="68580" marR="68580" marT="34296" marB="3429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en-US" sz="1400" b="1" i="0" u="none" strike="noStrike" cap="none" normalizeH="0" baseline="0" dirty="0" smtClean="0">
                          <a:ln>
                            <a:noFill/>
                          </a:ln>
                          <a:solidFill>
                            <a:schemeClr val="tx2">
                              <a:lumMod val="50000"/>
                            </a:schemeClr>
                          </a:solidFill>
                          <a:effectLst/>
                          <a:latin typeface="Arial" panose="020B0604020202020204" pitchFamily="34" charset="0"/>
                        </a:rPr>
                        <a:t>5                (36%)</a:t>
                      </a:r>
                    </a:p>
                  </a:txBody>
                  <a:tcPr marL="68580" marR="68580" marT="34296" marB="3429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80141">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en-US" sz="1400" b="1" i="0" u="none" strike="noStrike" cap="none" normalizeH="0" baseline="0" smtClean="0">
                          <a:ln>
                            <a:noFill/>
                          </a:ln>
                          <a:solidFill>
                            <a:schemeClr val="tx2">
                              <a:lumMod val="50000"/>
                            </a:schemeClr>
                          </a:solidFill>
                          <a:effectLst/>
                          <a:latin typeface="Arial" panose="020B0604020202020204" pitchFamily="34" charset="0"/>
                        </a:rPr>
                        <a:t>Skin Grafts</a:t>
                      </a:r>
                    </a:p>
                  </a:txBody>
                  <a:tcPr marL="68580" marR="68580" marT="34296" marB="3429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en-US" sz="1400" b="1" i="0" u="none" strike="noStrike" cap="none" normalizeH="0" baseline="0" smtClean="0">
                          <a:ln>
                            <a:noFill/>
                          </a:ln>
                          <a:solidFill>
                            <a:schemeClr val="tx2">
                              <a:lumMod val="50000"/>
                            </a:schemeClr>
                          </a:solidFill>
                          <a:effectLst/>
                          <a:latin typeface="Arial" panose="020B0604020202020204" pitchFamily="34" charset="0"/>
                        </a:rPr>
                        <a:t>0                     (0%)</a:t>
                      </a:r>
                    </a:p>
                  </a:txBody>
                  <a:tcPr marL="68580" marR="68580" marT="34296" marB="3429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en-US" sz="1400" b="1" i="0" u="none" strike="noStrike" cap="none" normalizeH="0" baseline="0" dirty="0" smtClean="0">
                          <a:ln>
                            <a:noFill/>
                          </a:ln>
                          <a:solidFill>
                            <a:schemeClr val="tx2">
                              <a:lumMod val="50000"/>
                            </a:schemeClr>
                          </a:solidFill>
                          <a:effectLst/>
                          <a:latin typeface="Arial" panose="020B0604020202020204" pitchFamily="34" charset="0"/>
                        </a:rPr>
                        <a:t>6                (43%)</a:t>
                      </a:r>
                    </a:p>
                  </a:txBody>
                  <a:tcPr marL="68580" marR="68580" marT="34296" marB="3429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0118">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en-US" sz="1400" b="1" i="0" u="none" strike="noStrike" cap="none" normalizeH="0" baseline="0" smtClean="0">
                          <a:ln>
                            <a:noFill/>
                          </a:ln>
                          <a:solidFill>
                            <a:schemeClr val="tx2">
                              <a:lumMod val="50000"/>
                            </a:schemeClr>
                          </a:solidFill>
                          <a:effectLst/>
                          <a:latin typeface="Arial" panose="020B0604020202020204" pitchFamily="34" charset="0"/>
                        </a:rPr>
                        <a:t>Fistulas</a:t>
                      </a:r>
                    </a:p>
                  </a:txBody>
                  <a:tcPr marL="68580" marR="68580" marT="34296" marB="3429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en-US" sz="1400" b="1" i="0" u="none" strike="noStrike" cap="none" normalizeH="0" baseline="0" dirty="0" smtClean="0">
                          <a:ln>
                            <a:noFill/>
                          </a:ln>
                          <a:solidFill>
                            <a:schemeClr val="tx2">
                              <a:lumMod val="50000"/>
                            </a:schemeClr>
                          </a:solidFill>
                          <a:effectLst/>
                          <a:latin typeface="Arial" panose="020B0604020202020204" pitchFamily="34" charset="0"/>
                        </a:rPr>
                        <a:t>1</a:t>
                      </a:r>
                    </a:p>
                  </a:txBody>
                  <a:tcPr marL="68580" marR="68580" marT="34296" marB="3429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en-US" sz="1400" b="1" i="0" u="none" strike="noStrike" cap="none" normalizeH="0" baseline="0" dirty="0" smtClean="0">
                          <a:ln>
                            <a:noFill/>
                          </a:ln>
                          <a:solidFill>
                            <a:schemeClr val="tx2">
                              <a:lumMod val="50000"/>
                            </a:schemeClr>
                          </a:solidFill>
                          <a:effectLst/>
                          <a:latin typeface="Arial" panose="020B0604020202020204" pitchFamily="34" charset="0"/>
                        </a:rPr>
                        <a:t>4</a:t>
                      </a:r>
                    </a:p>
                  </a:txBody>
                  <a:tcPr marL="68580" marR="68580" marT="34296" marB="3429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442400" name="Text Box 33"/>
          <p:cNvSpPr txBox="1">
            <a:spLocks noChangeArrowheads="1"/>
          </p:cNvSpPr>
          <p:nvPr/>
        </p:nvSpPr>
        <p:spPr bwMode="auto">
          <a:xfrm>
            <a:off x="1600200" y="4914900"/>
            <a:ext cx="5772150" cy="300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eaLnBrk="1" hangingPunct="1">
              <a:spcBef>
                <a:spcPct val="50000"/>
              </a:spcBef>
              <a:buClrTx/>
              <a:buSzTx/>
              <a:buFontTx/>
              <a:buNone/>
            </a:pPr>
            <a:endParaRPr lang="en-US" altLang="en-US" sz="1350">
              <a:solidFill>
                <a:schemeClr val="tx1"/>
              </a:solidFill>
              <a:latin typeface="Times New Roman" panose="02020603050405020304" pitchFamily="18" charset="0"/>
            </a:endParaRPr>
          </a:p>
        </p:txBody>
      </p:sp>
      <p:sp>
        <p:nvSpPr>
          <p:cNvPr id="442401" name="Text Box 34"/>
          <p:cNvSpPr txBox="1">
            <a:spLocks noChangeArrowheads="1"/>
          </p:cNvSpPr>
          <p:nvPr/>
        </p:nvSpPr>
        <p:spPr bwMode="auto">
          <a:xfrm>
            <a:off x="1657350" y="4857750"/>
            <a:ext cx="588645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eaLnBrk="1" hangingPunct="1">
              <a:spcBef>
                <a:spcPct val="50000"/>
              </a:spcBef>
              <a:buClrTx/>
              <a:buSzTx/>
              <a:buFontTx/>
              <a:buNone/>
            </a:pPr>
            <a:r>
              <a:rPr lang="en-US" altLang="en-US" b="1" u="sng" dirty="0">
                <a:solidFill>
                  <a:schemeClr val="tx2">
                    <a:lumMod val="50000"/>
                  </a:schemeClr>
                </a:solidFill>
                <a:latin typeface="Times New Roman" panose="02020603050405020304" pitchFamily="18" charset="0"/>
              </a:rPr>
              <a:t>Cost Savings: $12,370 to $47,070 per patient using ABRA</a:t>
            </a:r>
          </a:p>
        </p:txBody>
      </p:sp>
      <p:pic>
        <p:nvPicPr>
          <p:cNvPr id="2" name="Picture 1"/>
          <p:cNvPicPr>
            <a:picLocks noChangeAspect="1"/>
          </p:cNvPicPr>
          <p:nvPr/>
        </p:nvPicPr>
        <p:blipFill>
          <a:blip r:embed="rId2" cstate="print"/>
          <a:stretch>
            <a:fillRect/>
          </a:stretch>
        </p:blipFill>
        <p:spPr>
          <a:xfrm>
            <a:off x="1832195" y="941082"/>
            <a:ext cx="5098222" cy="676715"/>
          </a:xfrm>
          <a:prstGeom prst="rect">
            <a:avLst/>
          </a:prstGeom>
        </p:spPr>
      </p:pic>
    </p:spTree>
    <p:extLst>
      <p:ext uri="{BB962C8B-B14F-4D97-AF65-F5344CB8AC3E}">
        <p14:creationId xmlns:p14="http://schemas.microsoft.com/office/powerpoint/2010/main" val="385353164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
          <p:cNvSpPr>
            <a:spLocks noChangeArrowheads="1"/>
          </p:cNvSpPr>
          <p:nvPr/>
        </p:nvSpPr>
        <p:spPr bwMode="auto">
          <a:xfrm>
            <a:off x="1163241" y="5327025"/>
            <a:ext cx="666630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defRPr/>
            </a:pPr>
            <a:r>
              <a:rPr lang="en-US" sz="900" b="1" i="1" dirty="0">
                <a:solidFill>
                  <a:schemeClr val="tx2">
                    <a:lumMod val="50000"/>
                  </a:schemeClr>
                </a:solidFill>
                <a:cs typeface="Times New Roman" pitchFamily="18" charset="0"/>
                <a:sym typeface="Arial" charset="0"/>
              </a:rPr>
              <a:t>Closure of the Open Abdomen Using the Abdominal Reapproximation Anchor System: </a:t>
            </a:r>
            <a:r>
              <a:rPr lang="en-US" sz="900" b="1" i="1" u="sng" dirty="0">
                <a:solidFill>
                  <a:schemeClr val="tx2">
                    <a:lumMod val="50000"/>
                  </a:schemeClr>
                </a:solidFill>
                <a:cs typeface="Times New Roman" pitchFamily="18" charset="0"/>
              </a:rPr>
              <a:t>Michael J Casey MD</a:t>
            </a:r>
            <a:r>
              <a:rPr lang="en-US" sz="900" b="1" i="1" dirty="0">
                <a:solidFill>
                  <a:schemeClr val="tx2">
                    <a:lumMod val="50000"/>
                  </a:schemeClr>
                </a:solidFill>
                <a:cs typeface="Times New Roman" pitchFamily="18" charset="0"/>
              </a:rPr>
              <a:t>, Scott M Cinelli DO, Jay E Coates DO, </a:t>
            </a:r>
            <a:r>
              <a:rPr lang="en-US" sz="900" b="1" i="1" dirty="0" err="1">
                <a:solidFill>
                  <a:schemeClr val="tx2">
                    <a:lumMod val="50000"/>
                  </a:schemeClr>
                </a:solidFill>
                <a:cs typeface="Times New Roman" pitchFamily="18" charset="0"/>
              </a:rPr>
              <a:t>Cristy</a:t>
            </a:r>
            <a:r>
              <a:rPr lang="en-US" sz="900" b="1" i="1" dirty="0">
                <a:solidFill>
                  <a:schemeClr val="tx2">
                    <a:lumMod val="50000"/>
                  </a:schemeClr>
                </a:solidFill>
                <a:cs typeface="Times New Roman" pitchFamily="18" charset="0"/>
              </a:rPr>
              <a:t> Thomas  DNP,  Timothy D Browder MD, Deborah A Kuhls MD, John J </a:t>
            </a:r>
            <a:r>
              <a:rPr lang="en-US" sz="900" b="1" i="1" dirty="0" err="1">
                <a:solidFill>
                  <a:schemeClr val="tx2">
                    <a:lumMod val="50000"/>
                  </a:schemeClr>
                </a:solidFill>
                <a:cs typeface="Times New Roman" pitchFamily="18" charset="0"/>
              </a:rPr>
              <a:t>Fildes</a:t>
            </a:r>
            <a:r>
              <a:rPr lang="en-US" sz="900" b="1" i="1" dirty="0">
                <a:solidFill>
                  <a:schemeClr val="tx2">
                    <a:lumMod val="50000"/>
                  </a:schemeClr>
                </a:solidFill>
                <a:cs typeface="Times New Roman" pitchFamily="18" charset="0"/>
              </a:rPr>
              <a:t> MD. University of Nevada School of Medicine, Division of Trauma and Critical Care, University Medical Center of Southern Nevada. </a:t>
            </a:r>
          </a:p>
          <a:p>
            <a:pPr eaLnBrk="0" hangingPunct="0">
              <a:defRPr/>
            </a:pPr>
            <a:r>
              <a:rPr lang="en-US" sz="900" b="1" i="1" dirty="0">
                <a:solidFill>
                  <a:schemeClr val="tx2">
                    <a:lumMod val="50000"/>
                  </a:schemeClr>
                </a:solidFill>
                <a:cs typeface="Times New Roman" pitchFamily="18" charset="0"/>
              </a:rPr>
              <a:t>Oral Presentation</a:t>
            </a:r>
            <a:r>
              <a:rPr lang="en-US" sz="900" dirty="0">
                <a:solidFill>
                  <a:schemeClr val="tx2">
                    <a:lumMod val="50000"/>
                  </a:schemeClr>
                </a:solidFill>
                <a:cs typeface="Times New Roman" pitchFamily="18" charset="0"/>
              </a:rPr>
              <a:t>:  AHS, American Hernia Society, 5th International Hernia Congress, New York  March 28-31, 2012</a:t>
            </a:r>
          </a:p>
        </p:txBody>
      </p:sp>
      <p:sp>
        <p:nvSpPr>
          <p:cNvPr id="5" name="Rectangle 4"/>
          <p:cNvSpPr/>
          <p:nvPr/>
        </p:nvSpPr>
        <p:spPr>
          <a:xfrm>
            <a:off x="1300163" y="1943100"/>
            <a:ext cx="6457950" cy="1985159"/>
          </a:xfrm>
          <a:prstGeom prst="rect">
            <a:avLst/>
          </a:prstGeom>
        </p:spPr>
        <p:txBody>
          <a:bodyPr>
            <a:spAutoFit/>
          </a:bodyPr>
          <a:lstStyle/>
          <a:p>
            <a:pPr>
              <a:defRPr/>
            </a:pPr>
            <a:r>
              <a:rPr lang="en-US" b="1" dirty="0">
                <a:solidFill>
                  <a:schemeClr val="tx2">
                    <a:lumMod val="50000"/>
                  </a:schemeClr>
                </a:solidFill>
              </a:rPr>
              <a:t>ABRA device applied to 24 Patients from 2007 to 2010</a:t>
            </a:r>
          </a:p>
          <a:p>
            <a:pPr marL="257175" indent="-257175">
              <a:buFontTx/>
              <a:buChar char="-"/>
              <a:defRPr/>
            </a:pPr>
            <a:r>
              <a:rPr lang="en-US" dirty="0">
                <a:solidFill>
                  <a:schemeClr val="tx2">
                    <a:lumMod val="50000"/>
                  </a:schemeClr>
                </a:solidFill>
              </a:rPr>
              <a:t>All Abdomens open for approx. 9 days prior to ABRA Installation</a:t>
            </a:r>
          </a:p>
          <a:p>
            <a:pPr marL="257175" indent="-257175">
              <a:buFontTx/>
              <a:buChar char="-"/>
              <a:defRPr/>
            </a:pPr>
            <a:r>
              <a:rPr lang="en-US" dirty="0">
                <a:solidFill>
                  <a:schemeClr val="tx2">
                    <a:lumMod val="50000"/>
                  </a:schemeClr>
                </a:solidFill>
              </a:rPr>
              <a:t>Standardized application &amp; adjustment</a:t>
            </a:r>
          </a:p>
          <a:p>
            <a:pPr>
              <a:defRPr/>
            </a:pPr>
            <a:endParaRPr lang="en-US" sz="1500" dirty="0">
              <a:solidFill>
                <a:schemeClr val="tx2">
                  <a:lumMod val="50000"/>
                </a:schemeClr>
              </a:solidFill>
            </a:endParaRPr>
          </a:p>
          <a:p>
            <a:pPr>
              <a:defRPr/>
            </a:pPr>
            <a:r>
              <a:rPr lang="en-US" b="1" dirty="0">
                <a:solidFill>
                  <a:schemeClr val="tx2">
                    <a:lumMod val="50000"/>
                  </a:schemeClr>
                </a:solidFill>
              </a:rPr>
              <a:t>Results:</a:t>
            </a:r>
            <a:r>
              <a:rPr lang="en-US" dirty="0">
                <a:solidFill>
                  <a:schemeClr val="tx2">
                    <a:lumMod val="50000"/>
                  </a:schemeClr>
                </a:solidFill>
              </a:rPr>
              <a:t>	</a:t>
            </a:r>
            <a:r>
              <a:rPr lang="en-US" dirty="0" smtClean="0">
                <a:solidFill>
                  <a:schemeClr val="tx2">
                    <a:lumMod val="50000"/>
                  </a:schemeClr>
                </a:solidFill>
              </a:rPr>
              <a:t>Primary </a:t>
            </a:r>
            <a:r>
              <a:rPr lang="en-US" dirty="0">
                <a:solidFill>
                  <a:schemeClr val="tx2">
                    <a:lumMod val="50000"/>
                  </a:schemeClr>
                </a:solidFill>
              </a:rPr>
              <a:t>fascial closure 93%</a:t>
            </a:r>
          </a:p>
          <a:p>
            <a:pPr lvl="1">
              <a:defRPr/>
            </a:pPr>
            <a:r>
              <a:rPr lang="en-US" dirty="0">
                <a:solidFill>
                  <a:schemeClr val="tx2">
                    <a:lumMod val="50000"/>
                  </a:schemeClr>
                </a:solidFill>
              </a:rPr>
              <a:t>	</a:t>
            </a:r>
            <a:r>
              <a:rPr lang="en-US" dirty="0" smtClean="0">
                <a:solidFill>
                  <a:schemeClr val="tx2">
                    <a:lumMod val="50000"/>
                  </a:schemeClr>
                </a:solidFill>
              </a:rPr>
              <a:t>Average </a:t>
            </a:r>
            <a:r>
              <a:rPr lang="en-US" dirty="0">
                <a:solidFill>
                  <a:schemeClr val="tx2">
                    <a:lumMod val="50000"/>
                  </a:schemeClr>
                </a:solidFill>
              </a:rPr>
              <a:t>Days to closure = 5.8 Days  (After </a:t>
            </a:r>
            <a:r>
              <a:rPr lang="en-US" dirty="0" smtClean="0">
                <a:solidFill>
                  <a:schemeClr val="tx2">
                    <a:lumMod val="50000"/>
                  </a:schemeClr>
                </a:solidFill>
              </a:rPr>
              <a:t>ABRA 	placement)   8</a:t>
            </a:r>
            <a:r>
              <a:rPr lang="en-US" dirty="0">
                <a:solidFill>
                  <a:schemeClr val="tx2">
                    <a:lumMod val="50000"/>
                  </a:schemeClr>
                </a:solidFill>
              </a:rPr>
              <a:t>% Hernia  (</a:t>
            </a:r>
            <a:r>
              <a:rPr lang="en-US" dirty="0" smtClean="0">
                <a:solidFill>
                  <a:schemeClr val="tx2">
                    <a:lumMod val="50000"/>
                  </a:schemeClr>
                </a:solidFill>
              </a:rPr>
              <a:t>3)      2  </a:t>
            </a:r>
            <a:r>
              <a:rPr lang="en-US" dirty="0">
                <a:solidFill>
                  <a:schemeClr val="tx2">
                    <a:lumMod val="50000"/>
                  </a:schemeClr>
                </a:solidFill>
              </a:rPr>
              <a:t>ECF  (7%)</a:t>
            </a:r>
          </a:p>
        </p:txBody>
      </p:sp>
      <p:sp>
        <p:nvSpPr>
          <p:cNvPr id="12293" name="Rectangle 2"/>
          <p:cNvSpPr>
            <a:spLocks noChangeArrowheads="1"/>
          </p:cNvSpPr>
          <p:nvPr/>
        </p:nvSpPr>
        <p:spPr bwMode="auto">
          <a:xfrm>
            <a:off x="1314450" y="1257301"/>
            <a:ext cx="6515100" cy="70788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pPr algn="ctr"/>
            <a:r>
              <a:rPr lang="en-US" sz="2000" b="1" dirty="0">
                <a:solidFill>
                  <a:schemeClr val="tx2">
                    <a:lumMod val="50000"/>
                  </a:schemeClr>
                </a:solidFill>
                <a:latin typeface="Arial" charset="0"/>
              </a:rPr>
              <a:t>Closure of the Open Abdomen Using the Abdominal </a:t>
            </a:r>
            <a:r>
              <a:rPr lang="en-US" sz="2000" b="1" dirty="0" smtClean="0">
                <a:solidFill>
                  <a:schemeClr val="tx2">
                    <a:lumMod val="50000"/>
                  </a:schemeClr>
                </a:solidFill>
                <a:latin typeface="Arial" charset="0"/>
              </a:rPr>
              <a:t>Re-approximation </a:t>
            </a:r>
            <a:r>
              <a:rPr lang="en-US" sz="2000" b="1" dirty="0">
                <a:solidFill>
                  <a:schemeClr val="tx2">
                    <a:lumMod val="50000"/>
                  </a:schemeClr>
                </a:solidFill>
                <a:latin typeface="Arial" charset="0"/>
              </a:rPr>
              <a:t>Anchor System®</a:t>
            </a:r>
          </a:p>
        </p:txBody>
      </p:sp>
      <p:pic>
        <p:nvPicPr>
          <p:cNvPr id="12294" name="Picture 4" descr="4"/>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4527945" y="4170537"/>
            <a:ext cx="1284684" cy="1069181"/>
          </a:xfrm>
          <a:prstGeom prst="rect">
            <a:avLst/>
          </a:prstGeom>
          <a:noFill/>
          <a:ln w="28575" algn="in">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2295" name="Picture 7" descr="Picture1"/>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1300163" y="4176490"/>
            <a:ext cx="1257300" cy="1044178"/>
          </a:xfrm>
          <a:prstGeom prst="rect">
            <a:avLst/>
          </a:prstGeom>
          <a:noFill/>
          <a:ln w="28575" algn="ctr">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2296" name="Picture 5" descr="Picture5"/>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2876549" y="4170537"/>
            <a:ext cx="1359694" cy="1056084"/>
          </a:xfrm>
          <a:prstGeom prst="rect">
            <a:avLst/>
          </a:prstGeom>
          <a:noFill/>
          <a:ln w="28575" algn="ctr">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2297" name="Picture 10" descr="Picture22"/>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6206725" y="4127222"/>
            <a:ext cx="1348978" cy="1069181"/>
          </a:xfrm>
          <a:prstGeom prst="rect">
            <a:avLst/>
          </a:prstGeom>
          <a:noFill/>
          <a:ln w="28575" algn="ctr">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1116571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a:spLocks noChangeArrowheads="1"/>
          </p:cNvSpPr>
          <p:nvPr/>
        </p:nvSpPr>
        <p:spPr bwMode="auto">
          <a:xfrm>
            <a:off x="1063518" y="473998"/>
            <a:ext cx="6717506" cy="461665"/>
          </a:xfrm>
          <a:prstGeom prst="rect">
            <a:avLst/>
          </a:prstGeom>
          <a:noFill/>
          <a:ln w="9525">
            <a:solidFill>
              <a:srgbClr val="5282A6"/>
            </a:solidFill>
            <a:miter lim="800000"/>
            <a:headEnd/>
            <a:tailEnd/>
          </a:ln>
          <a:effectLst/>
        </p:spPr>
        <p:txBody>
          <a:bodyPr wrap="square">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fontAlgn="base" hangingPunct="1">
              <a:spcBef>
                <a:spcPct val="50000"/>
              </a:spcBef>
              <a:spcAft>
                <a:spcPct val="0"/>
              </a:spcAft>
              <a:defRPr/>
            </a:pPr>
            <a:r>
              <a:rPr lang="en-US" altLang="en-US" b="1" dirty="0">
                <a:solidFill>
                  <a:schemeClr val="tx2">
                    <a:lumMod val="50000"/>
                  </a:schemeClr>
                </a:solidFill>
                <a:effectLst>
                  <a:outerShdw blurRad="38100" dist="38100" dir="2700000" algn="tl">
                    <a:srgbClr val="C0C0C0"/>
                  </a:outerShdw>
                </a:effectLst>
                <a:latin typeface="Arial" panose="020B0604020202020204" pitchFamily="34" charset="0"/>
                <a:cs typeface="Arial" panose="020B0604020202020204" pitchFamily="34" charset="0"/>
              </a:rPr>
              <a:t>FINANCIAL IMPLICATIONS TO USING ABRA</a:t>
            </a:r>
          </a:p>
        </p:txBody>
      </p:sp>
      <p:sp>
        <p:nvSpPr>
          <p:cNvPr id="7" name="Rectangle 6"/>
          <p:cNvSpPr/>
          <p:nvPr/>
        </p:nvSpPr>
        <p:spPr>
          <a:xfrm>
            <a:off x="790832" y="1045272"/>
            <a:ext cx="7144684" cy="2308324"/>
          </a:xfrm>
          <a:prstGeom prst="rect">
            <a:avLst/>
          </a:prstGeom>
        </p:spPr>
        <p:txBody>
          <a:bodyPr wrap="square">
            <a:spAutoFit/>
          </a:bodyPr>
          <a:lstStyle/>
          <a:p>
            <a:pPr marL="257175" indent="-257175" eaLnBrk="0" fontAlgn="base" hangingPunct="0">
              <a:spcBef>
                <a:spcPct val="0"/>
              </a:spcBef>
              <a:spcAft>
                <a:spcPct val="0"/>
              </a:spcAft>
              <a:buFont typeface="Arial" panose="020B0604020202020204" pitchFamily="34" charset="0"/>
              <a:buChar char="•"/>
              <a:defRPr/>
            </a:pPr>
            <a:r>
              <a:rPr lang="en-US" sz="2400" dirty="0">
                <a:solidFill>
                  <a:prstClr val="black"/>
                </a:solidFill>
                <a:latin typeface="Times New Roman" panose="02020603050405020304" pitchFamily="18" charset="0"/>
                <a:cs typeface="Arial" panose="020B0604020202020204" pitchFamily="34" charset="0"/>
              </a:rPr>
              <a:t>Primary abdominal closure in 7 days, average savings $12,000 to $47,000 per patient plus less OR </a:t>
            </a:r>
            <a:r>
              <a:rPr lang="en-US" sz="2400" dirty="0" smtClean="0">
                <a:solidFill>
                  <a:prstClr val="black"/>
                </a:solidFill>
                <a:latin typeface="Times New Roman" panose="02020603050405020304" pitchFamily="18" charset="0"/>
                <a:cs typeface="Arial" panose="020B0604020202020204" pitchFamily="34" charset="0"/>
              </a:rPr>
              <a:t>time </a:t>
            </a:r>
          </a:p>
          <a:p>
            <a:pPr marL="257175" indent="-257175" eaLnBrk="0" fontAlgn="base" hangingPunct="0">
              <a:spcBef>
                <a:spcPct val="0"/>
              </a:spcBef>
              <a:spcAft>
                <a:spcPct val="0"/>
              </a:spcAft>
              <a:buFont typeface="Arial" panose="020B0604020202020204" pitchFamily="34" charset="0"/>
              <a:buChar char="•"/>
              <a:defRPr/>
            </a:pPr>
            <a:endParaRPr lang="en-US" sz="2400" dirty="0">
              <a:solidFill>
                <a:prstClr val="black"/>
              </a:solidFill>
              <a:latin typeface="Times New Roman" panose="02020603050405020304" pitchFamily="18" charset="0"/>
              <a:cs typeface="Arial" panose="020B0604020202020204" pitchFamily="34" charset="0"/>
            </a:endParaRPr>
          </a:p>
          <a:p>
            <a:pPr eaLnBrk="0" fontAlgn="base" hangingPunct="0">
              <a:spcBef>
                <a:spcPct val="0"/>
              </a:spcBef>
              <a:spcAft>
                <a:spcPct val="0"/>
              </a:spcAft>
              <a:defRPr/>
            </a:pPr>
            <a:r>
              <a:rPr lang="en-US" sz="2400" dirty="0" smtClean="0">
                <a:solidFill>
                  <a:prstClr val="black"/>
                </a:solidFill>
                <a:latin typeface="Times New Roman" panose="02020603050405020304" pitchFamily="18" charset="0"/>
                <a:cs typeface="Arial" panose="020B0604020202020204" pitchFamily="34" charset="0"/>
              </a:rPr>
              <a:t>Ref: Dr</a:t>
            </a:r>
            <a:r>
              <a:rPr lang="en-US" sz="2400" dirty="0">
                <a:solidFill>
                  <a:prstClr val="black"/>
                </a:solidFill>
                <a:latin typeface="Times New Roman" panose="02020603050405020304" pitchFamily="18" charset="0"/>
                <a:cs typeface="Arial" panose="020B0604020202020204" pitchFamily="34" charset="0"/>
              </a:rPr>
              <a:t>. Cinelli et al (Poster UMC Nevada</a:t>
            </a:r>
            <a:r>
              <a:rPr lang="en-US" sz="2400" dirty="0" smtClean="0">
                <a:solidFill>
                  <a:prstClr val="black"/>
                </a:solidFill>
                <a:latin typeface="Times New Roman" panose="02020603050405020304" pitchFamily="18" charset="0"/>
                <a:cs typeface="Arial" panose="020B0604020202020204" pitchFamily="34" charset="0"/>
              </a:rPr>
              <a:t>)</a:t>
            </a:r>
          </a:p>
          <a:p>
            <a:pPr eaLnBrk="0" fontAlgn="base" hangingPunct="0">
              <a:spcBef>
                <a:spcPct val="0"/>
              </a:spcBef>
              <a:spcAft>
                <a:spcPct val="0"/>
              </a:spcAft>
              <a:defRPr/>
            </a:pPr>
            <a:r>
              <a:rPr lang="en-US" sz="2400" dirty="0" smtClean="0">
                <a:solidFill>
                  <a:prstClr val="black"/>
                </a:solidFill>
                <a:latin typeface="Times New Roman" panose="02020603050405020304" pitchFamily="18" charset="0"/>
                <a:cs typeface="Arial" panose="020B0604020202020204" pitchFamily="34" charset="0"/>
              </a:rPr>
              <a:t>Summary in </a:t>
            </a:r>
            <a:r>
              <a:rPr lang="en-US" sz="2400" dirty="0" err="1" smtClean="0">
                <a:solidFill>
                  <a:prstClr val="black"/>
                </a:solidFill>
                <a:latin typeface="Times New Roman" panose="02020603050405020304" pitchFamily="18" charset="0"/>
                <a:cs typeface="Arial" panose="020B0604020202020204" pitchFamily="34" charset="0"/>
              </a:rPr>
              <a:t>Canica</a:t>
            </a:r>
            <a:r>
              <a:rPr lang="en-US" sz="2400" dirty="0" smtClean="0">
                <a:solidFill>
                  <a:prstClr val="black"/>
                </a:solidFill>
                <a:latin typeface="Times New Roman" panose="02020603050405020304" pitchFamily="18" charset="0"/>
                <a:cs typeface="Arial" panose="020B0604020202020204" pitchFamily="34" charset="0"/>
              </a:rPr>
              <a:t> Data Sheet on file.</a:t>
            </a:r>
            <a:endParaRPr lang="en-US" sz="2400" dirty="0">
              <a:solidFill>
                <a:prstClr val="black"/>
              </a:solidFill>
              <a:latin typeface="Times New Roman" panose="02020603050405020304" pitchFamily="18" charset="0"/>
              <a:cs typeface="Arial" panose="020B0604020202020204" pitchFamily="34" charset="0"/>
            </a:endParaRPr>
          </a:p>
          <a:p>
            <a:pPr eaLnBrk="0" fontAlgn="base" hangingPunct="0">
              <a:spcBef>
                <a:spcPct val="0"/>
              </a:spcBef>
              <a:spcAft>
                <a:spcPct val="0"/>
              </a:spcAft>
              <a:defRPr/>
            </a:pPr>
            <a:endParaRPr lang="en-US" sz="2400" dirty="0">
              <a:solidFill>
                <a:prstClr val="black"/>
              </a:solidFill>
              <a:latin typeface="Times New Roman" panose="02020603050405020304" pitchFamily="18" charset="0"/>
              <a:cs typeface="Arial" panose="020B0604020202020204" pitchFamily="34" charset="0"/>
            </a:endParaRPr>
          </a:p>
        </p:txBody>
      </p:sp>
      <p:pic>
        <p:nvPicPr>
          <p:cNvPr id="2" name="Picture 1"/>
          <p:cNvPicPr>
            <a:picLocks noChangeAspect="1"/>
          </p:cNvPicPr>
          <p:nvPr/>
        </p:nvPicPr>
        <p:blipFill>
          <a:blip r:embed="rId3" cstate="print"/>
          <a:stretch>
            <a:fillRect/>
          </a:stretch>
        </p:blipFill>
        <p:spPr>
          <a:xfrm>
            <a:off x="909027" y="3104634"/>
            <a:ext cx="7026489" cy="3172597"/>
          </a:xfrm>
          <a:prstGeom prst="rect">
            <a:avLst/>
          </a:prstGeom>
        </p:spPr>
      </p:pic>
    </p:spTree>
    <p:extLst>
      <p:ext uri="{BB962C8B-B14F-4D97-AF65-F5344CB8AC3E}">
        <p14:creationId xmlns:p14="http://schemas.microsoft.com/office/powerpoint/2010/main" val="220813787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96675" name="Group 3"/>
          <p:cNvGraphicFramePr>
            <a:graphicFrameLocks noGrp="1"/>
          </p:cNvGraphicFramePr>
          <p:nvPr>
            <p:ph idx="4294967295"/>
            <p:extLst>
              <p:ext uri="{D42A27DB-BD31-4B8C-83A1-F6EECF244321}">
                <p14:modId xmlns:p14="http://schemas.microsoft.com/office/powerpoint/2010/main" val="3213711560"/>
              </p:ext>
            </p:extLst>
          </p:nvPr>
        </p:nvGraphicFramePr>
        <p:xfrm>
          <a:off x="3529013" y="2066925"/>
          <a:ext cx="5615189" cy="4127749"/>
        </p:xfrm>
        <a:graphic>
          <a:graphicData uri="http://schemas.openxmlformats.org/drawingml/2006/table">
            <a:tbl>
              <a:tblPr/>
              <a:tblGrid>
                <a:gridCol w="5615189"/>
              </a:tblGrid>
              <a:tr h="888213">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en-US" sz="2000" b="1" i="0" u="none" strike="noStrike" cap="none" normalizeH="0" baseline="0" dirty="0" smtClean="0">
                          <a:ln>
                            <a:noFill/>
                          </a:ln>
                          <a:solidFill>
                            <a:schemeClr val="tx2">
                              <a:lumMod val="50000"/>
                            </a:schemeClr>
                          </a:solidFill>
                          <a:effectLst/>
                          <a:latin typeface="Arial" panose="020B0604020202020204" pitchFamily="34" charset="0"/>
                        </a:rPr>
                        <a:t>Department of Surgery, Royal Columbian University Hospital, UBC</a:t>
                      </a:r>
                    </a:p>
                  </a:txBody>
                  <a:tcPr marL="51435" marR="51435" marT="25722" marB="2572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88213">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en-US" sz="2000" b="1" i="0" u="none" strike="noStrike" cap="none" normalizeH="0" baseline="0" dirty="0" smtClean="0">
                          <a:ln>
                            <a:noFill/>
                          </a:ln>
                          <a:solidFill>
                            <a:schemeClr val="tx2">
                              <a:lumMod val="50000"/>
                            </a:schemeClr>
                          </a:solidFill>
                          <a:effectLst/>
                          <a:latin typeface="Arial" panose="020B0604020202020204" pitchFamily="34" charset="0"/>
                        </a:rPr>
                        <a:t>Dr. Haddock et al – American Journal of Surgery 2013</a:t>
                      </a:r>
                    </a:p>
                  </a:txBody>
                  <a:tcPr marL="51435" marR="51435" marT="25722" marB="2572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13388">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en-US" sz="2000" b="1" i="0" u="none" strike="noStrike" cap="none" normalizeH="0" baseline="0" dirty="0" smtClean="0">
                          <a:ln>
                            <a:noFill/>
                          </a:ln>
                          <a:solidFill>
                            <a:schemeClr val="tx2">
                              <a:lumMod val="50000"/>
                            </a:schemeClr>
                          </a:solidFill>
                          <a:effectLst/>
                          <a:latin typeface="Arial" panose="020B0604020202020204" pitchFamily="34" charset="0"/>
                        </a:rPr>
                        <a:t>36 Patients</a:t>
                      </a:r>
                    </a:p>
                  </a:txBody>
                  <a:tcPr marL="51435" marR="51435" marT="25722" marB="2572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13388">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en-US" sz="2000" b="1" i="0" u="none" strike="noStrike" cap="none" normalizeH="0" baseline="0" dirty="0" smtClean="0">
                          <a:ln>
                            <a:noFill/>
                          </a:ln>
                          <a:solidFill>
                            <a:schemeClr val="tx2">
                              <a:lumMod val="50000"/>
                            </a:schemeClr>
                          </a:solidFill>
                          <a:effectLst/>
                          <a:latin typeface="Arial" panose="020B0604020202020204" pitchFamily="34" charset="0"/>
                        </a:rPr>
                        <a:t>Jan 2006 – Jul 2011</a:t>
                      </a:r>
                    </a:p>
                  </a:txBody>
                  <a:tcPr marL="51435" marR="51435" marT="25722" marB="2572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13388">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en-US" sz="2000" b="1" i="0" u="none" strike="noStrike" cap="none" normalizeH="0" baseline="0" dirty="0" smtClean="0">
                          <a:ln>
                            <a:noFill/>
                          </a:ln>
                          <a:solidFill>
                            <a:schemeClr val="tx2">
                              <a:lumMod val="50000"/>
                            </a:schemeClr>
                          </a:solidFill>
                          <a:effectLst/>
                          <a:latin typeface="Arial" panose="020B0604020202020204" pitchFamily="34" charset="0"/>
                        </a:rPr>
                        <a:t>Primary Closures – 83%</a:t>
                      </a:r>
                    </a:p>
                  </a:txBody>
                  <a:tcPr marL="51435" marR="51435" marT="25722" marB="2572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1159">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en-US" sz="2000" b="1" i="0" u="none" strike="noStrike" cap="none" normalizeH="0" baseline="0" dirty="0" smtClean="0">
                          <a:ln>
                            <a:noFill/>
                          </a:ln>
                          <a:solidFill>
                            <a:schemeClr val="tx2">
                              <a:lumMod val="50000"/>
                            </a:schemeClr>
                          </a:solidFill>
                          <a:effectLst/>
                          <a:latin typeface="Arial" panose="020B0604020202020204" pitchFamily="34" charset="0"/>
                        </a:rPr>
                        <a:t>Primary Closure in final 2 years – 91%</a:t>
                      </a:r>
                    </a:p>
                  </a:txBody>
                  <a:tcPr marL="51435" marR="51435" marT="25722" marB="2572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443410" name="Text Box 33"/>
          <p:cNvSpPr txBox="1">
            <a:spLocks noChangeArrowheads="1"/>
          </p:cNvSpPr>
          <p:nvPr/>
        </p:nvSpPr>
        <p:spPr bwMode="auto">
          <a:xfrm>
            <a:off x="2343150" y="4543425"/>
            <a:ext cx="4329113" cy="300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eaLnBrk="1" hangingPunct="1">
              <a:spcBef>
                <a:spcPct val="50000"/>
              </a:spcBef>
              <a:buClrTx/>
              <a:buSzTx/>
              <a:buFontTx/>
              <a:buNone/>
            </a:pPr>
            <a:endParaRPr lang="en-US" altLang="en-US" sz="1350">
              <a:solidFill>
                <a:schemeClr val="tx1"/>
              </a:solidFill>
              <a:latin typeface="Times New Roman" panose="02020603050405020304" pitchFamily="18" charset="0"/>
            </a:endParaRPr>
          </a:p>
        </p:txBody>
      </p:sp>
      <p:sp>
        <p:nvSpPr>
          <p:cNvPr id="287746" name="Rectangle 2"/>
          <p:cNvSpPr>
            <a:spLocks noChangeArrowheads="1"/>
          </p:cNvSpPr>
          <p:nvPr/>
        </p:nvSpPr>
        <p:spPr bwMode="auto">
          <a:xfrm>
            <a:off x="1962977" y="1149437"/>
            <a:ext cx="5089457" cy="584775"/>
          </a:xfrm>
          <a:prstGeom prst="rect">
            <a:avLst/>
          </a:prstGeom>
          <a:noFill/>
          <a:ln w="9525">
            <a:noFill/>
            <a:miter lim="800000"/>
            <a:headEnd/>
            <a:tailEnd/>
          </a:ln>
          <a:effectLst/>
        </p:spPr>
        <p:txBody>
          <a:bodyPr wrap="square">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defRPr/>
            </a:pPr>
            <a:r>
              <a:rPr lang="en-US" altLang="en-US" sz="3200" b="1" dirty="0">
                <a:solidFill>
                  <a:schemeClr val="tx2">
                    <a:lumMod val="50000"/>
                  </a:schemeClr>
                </a:solidFill>
                <a:effectLst>
                  <a:outerShdw blurRad="38100" dist="38100" dir="2700000" algn="tl">
                    <a:srgbClr val="C0C0C0"/>
                  </a:outerShdw>
                </a:effectLst>
                <a:latin typeface="Arial" panose="020B0604020202020204" pitchFamily="34" charset="0"/>
              </a:rPr>
              <a:t>ABRA: </a:t>
            </a:r>
            <a:r>
              <a:rPr lang="en-US" altLang="en-US" sz="3200" b="1" u="sng" dirty="0">
                <a:solidFill>
                  <a:schemeClr val="tx2">
                    <a:lumMod val="50000"/>
                  </a:schemeClr>
                </a:solidFill>
                <a:effectLst>
                  <a:outerShdw blurRad="38100" dist="38100" dir="2700000" algn="tl">
                    <a:srgbClr val="C0C0C0"/>
                  </a:outerShdw>
                </a:effectLst>
                <a:latin typeface="Arial" panose="020B0604020202020204" pitchFamily="34" charset="0"/>
              </a:rPr>
              <a:t>The solution</a:t>
            </a:r>
            <a:r>
              <a:rPr lang="en-US" altLang="en-US" sz="3200" b="1" dirty="0">
                <a:solidFill>
                  <a:schemeClr val="tx2">
                    <a:lumMod val="50000"/>
                  </a:schemeClr>
                </a:solidFill>
                <a:effectLst>
                  <a:outerShdw blurRad="38100" dist="38100" dir="2700000" algn="tl">
                    <a:srgbClr val="C0C0C0"/>
                  </a:outerShdw>
                </a:effectLst>
                <a:latin typeface="Arial" panose="020B0604020202020204" pitchFamily="34" charset="0"/>
              </a:rPr>
              <a:t>!</a:t>
            </a:r>
            <a:endParaRPr lang="en-US" altLang="en-US" sz="3200" b="1" i="1" dirty="0">
              <a:solidFill>
                <a:schemeClr val="tx2">
                  <a:lumMod val="50000"/>
                </a:schemeClr>
              </a:solidFill>
              <a:effectLst>
                <a:outerShdw blurRad="38100" dist="38100" dir="2700000" algn="tl">
                  <a:srgbClr val="C0C0C0"/>
                </a:outerShdw>
              </a:effectLst>
            </a:endParaRPr>
          </a:p>
        </p:txBody>
      </p:sp>
    </p:spTree>
    <p:extLst>
      <p:ext uri="{BB962C8B-B14F-4D97-AF65-F5344CB8AC3E}">
        <p14:creationId xmlns:p14="http://schemas.microsoft.com/office/powerpoint/2010/main" val="306665010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stretch>
            <a:fillRect/>
          </a:stretch>
        </p:blipFill>
        <p:spPr>
          <a:xfrm>
            <a:off x="818131" y="4454188"/>
            <a:ext cx="7624293" cy="1751339"/>
          </a:xfrm>
          <a:prstGeom prst="rect">
            <a:avLst/>
          </a:prstGeom>
        </p:spPr>
      </p:pic>
      <p:pic>
        <p:nvPicPr>
          <p:cNvPr id="6" name="Picture 5"/>
          <p:cNvPicPr>
            <a:picLocks noChangeAspect="1"/>
          </p:cNvPicPr>
          <p:nvPr/>
        </p:nvPicPr>
        <p:blipFill>
          <a:blip r:embed="rId3" cstate="print"/>
          <a:stretch>
            <a:fillRect/>
          </a:stretch>
        </p:blipFill>
        <p:spPr>
          <a:xfrm>
            <a:off x="836478" y="2589631"/>
            <a:ext cx="7850321" cy="1362094"/>
          </a:xfrm>
          <a:prstGeom prst="rect">
            <a:avLst/>
          </a:prstGeom>
        </p:spPr>
      </p:pic>
      <p:sp>
        <p:nvSpPr>
          <p:cNvPr id="3" name="Title 2"/>
          <p:cNvSpPr>
            <a:spLocks noGrp="1"/>
          </p:cNvSpPr>
          <p:nvPr>
            <p:ph type="title"/>
          </p:nvPr>
        </p:nvSpPr>
        <p:spPr>
          <a:xfrm>
            <a:off x="347730" y="978793"/>
            <a:ext cx="8339070" cy="798492"/>
          </a:xfrm>
        </p:spPr>
        <p:txBody>
          <a:bodyPr>
            <a:normAutofit fontScale="90000"/>
          </a:bodyPr>
          <a:lstStyle/>
          <a:p>
            <a:r>
              <a:rPr lang="en-CA" b="1" i="1" dirty="0" smtClean="0">
                <a:latin typeface="Aharoni" panose="02010803020104030203" pitchFamily="2" charset="-79"/>
                <a:cs typeface="Aharoni" panose="02010803020104030203" pitchFamily="2" charset="-79"/>
              </a:rPr>
              <a:t>Dalhousie University Study ABThera + ABRA</a:t>
            </a:r>
            <a:br>
              <a:rPr lang="en-CA" b="1" i="1" dirty="0" smtClean="0">
                <a:latin typeface="Aharoni" panose="02010803020104030203" pitchFamily="2" charset="-79"/>
                <a:cs typeface="Aharoni" panose="02010803020104030203" pitchFamily="2" charset="-79"/>
              </a:rPr>
            </a:br>
            <a:r>
              <a:rPr lang="en-CA" b="1" i="1" dirty="0" smtClean="0">
                <a:latin typeface="Aharoni" panose="02010803020104030203" pitchFamily="2" charset="-79"/>
                <a:cs typeface="Aharoni" panose="02010803020104030203" pitchFamily="2" charset="-79"/>
              </a:rPr>
              <a:t>Dr. Minor et al, Dalhousie University </a:t>
            </a:r>
            <a:br>
              <a:rPr lang="en-CA" b="1" i="1" dirty="0" smtClean="0">
                <a:latin typeface="Aharoni" panose="02010803020104030203" pitchFamily="2" charset="-79"/>
                <a:cs typeface="Aharoni" panose="02010803020104030203" pitchFamily="2" charset="-79"/>
              </a:rPr>
            </a:br>
            <a:r>
              <a:rPr lang="en-CA" b="1" i="1" dirty="0" smtClean="0">
                <a:latin typeface="Aharoni" panose="02010803020104030203" pitchFamily="2" charset="-79"/>
                <a:cs typeface="Aharoni" panose="02010803020104030203" pitchFamily="2" charset="-79"/>
              </a:rPr>
              <a:t>Canadian Journal of Surgery Oct 2014</a:t>
            </a:r>
            <a:endParaRPr lang="en-CA" b="1" i="1" dirty="0">
              <a:latin typeface="Aharoni" panose="02010803020104030203" pitchFamily="2" charset="-79"/>
              <a:cs typeface="Aharoni" panose="02010803020104030203" pitchFamily="2" charset="-79"/>
            </a:endParaRPr>
          </a:p>
        </p:txBody>
      </p:sp>
      <p:sp>
        <p:nvSpPr>
          <p:cNvPr id="4" name="Content Placeholder 3"/>
          <p:cNvSpPr>
            <a:spLocks noGrp="1"/>
          </p:cNvSpPr>
          <p:nvPr>
            <p:ph idx="1"/>
          </p:nvPr>
        </p:nvSpPr>
        <p:spPr>
          <a:xfrm flipH="1" flipV="1">
            <a:off x="8686799" y="6126165"/>
            <a:ext cx="45719" cy="158725"/>
          </a:xfrm>
        </p:spPr>
        <p:txBody>
          <a:bodyPr>
            <a:normAutofit fontScale="25000" lnSpcReduction="20000"/>
          </a:bodyPr>
          <a:lstStyle/>
          <a:p>
            <a:endParaRPr lang="en-CA" dirty="0"/>
          </a:p>
        </p:txBody>
      </p:sp>
    </p:spTree>
    <p:extLst>
      <p:ext uri="{BB962C8B-B14F-4D97-AF65-F5344CB8AC3E}">
        <p14:creationId xmlns:p14="http://schemas.microsoft.com/office/powerpoint/2010/main" val="38353570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CA" b="1" i="1" dirty="0" smtClean="0">
                <a:latin typeface="Aharoni" panose="02010803020104030203" pitchFamily="2" charset="-79"/>
                <a:cs typeface="Aharoni" panose="02010803020104030203" pitchFamily="2" charset="-79"/>
              </a:rPr>
              <a:t>Closure of Septic Patient with ABThera and ABRA </a:t>
            </a:r>
            <a:endParaRPr lang="en-CA" b="1" i="1" dirty="0">
              <a:latin typeface="Aharoni" panose="02010803020104030203" pitchFamily="2" charset="-79"/>
              <a:cs typeface="Aharoni" panose="02010803020104030203" pitchFamily="2" charset="-79"/>
            </a:endParaRPr>
          </a:p>
        </p:txBody>
      </p:sp>
      <p:pic>
        <p:nvPicPr>
          <p:cNvPr id="4" name="Content Placeholder 3"/>
          <p:cNvPicPr>
            <a:picLocks noGrp="1" noChangeAspect="1"/>
          </p:cNvPicPr>
          <p:nvPr>
            <p:ph idx="1"/>
          </p:nvPr>
        </p:nvPicPr>
        <p:blipFill>
          <a:blip r:embed="rId2" cstate="print"/>
          <a:stretch>
            <a:fillRect/>
          </a:stretch>
        </p:blipFill>
        <p:spPr>
          <a:xfrm>
            <a:off x="457200" y="1622738"/>
            <a:ext cx="8506495" cy="4443211"/>
          </a:xfrm>
          <a:prstGeom prst="rect">
            <a:avLst/>
          </a:prstGeom>
        </p:spPr>
      </p:pic>
    </p:spTree>
    <p:extLst>
      <p:ext uri="{BB962C8B-B14F-4D97-AF65-F5344CB8AC3E}">
        <p14:creationId xmlns:p14="http://schemas.microsoft.com/office/powerpoint/2010/main" val="46549932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stretch>
            <a:fillRect/>
          </a:stretch>
        </p:blipFill>
        <p:spPr>
          <a:xfrm>
            <a:off x="373488" y="166179"/>
            <a:ext cx="6680966" cy="6505077"/>
          </a:xfrm>
          <a:prstGeom prst="rect">
            <a:avLst/>
          </a:prstGeom>
          <a:noFill/>
        </p:spPr>
      </p:pic>
    </p:spTree>
    <p:extLst>
      <p:ext uri="{BB962C8B-B14F-4D97-AF65-F5344CB8AC3E}">
        <p14:creationId xmlns:p14="http://schemas.microsoft.com/office/powerpoint/2010/main" val="387274149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696913" y="0"/>
            <a:ext cx="8447087" cy="1289050"/>
          </a:xfrm>
        </p:spPr>
        <p:txBody>
          <a:bodyPr>
            <a:noAutofit/>
          </a:bodyPr>
          <a:lstStyle/>
          <a:p>
            <a:pPr algn="ctr"/>
            <a:r>
              <a:rPr lang="en-CA" sz="3600" b="1" dirty="0"/>
              <a:t/>
            </a:r>
            <a:br>
              <a:rPr lang="en-CA" sz="3600" b="1" dirty="0"/>
            </a:br>
            <a:r>
              <a:rPr lang="en-CA" sz="3600" b="1" dirty="0" smtClean="0"/>
              <a:t>Additional ABRA Steps</a:t>
            </a:r>
            <a:br>
              <a:rPr lang="en-CA" sz="3600" b="1" dirty="0" smtClean="0"/>
            </a:br>
            <a:endParaRPr lang="en-CA" sz="3600" b="1" dirty="0"/>
          </a:p>
        </p:txBody>
      </p:sp>
      <p:sp>
        <p:nvSpPr>
          <p:cNvPr id="3" name="Rectangle 2"/>
          <p:cNvSpPr>
            <a:spLocks noChangeArrowheads="1"/>
          </p:cNvSpPr>
          <p:nvPr/>
        </p:nvSpPr>
        <p:spPr bwMode="auto">
          <a:xfrm>
            <a:off x="292995" y="1307306"/>
            <a:ext cx="8851005" cy="31470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685800"/>
            <a:r>
              <a:rPr lang="en-US" altLang="en-US" sz="2000" b="1" dirty="0">
                <a:latin typeface="Calibri" panose="020F0502020204030204" pitchFamily="34" charset="0"/>
                <a:ea typeface="Calibri" panose="020F0502020204030204" pitchFamily="34" charset="0"/>
                <a:cs typeface="Times New Roman" panose="02020603050405020304" pitchFamily="18" charset="0"/>
              </a:rPr>
              <a:t>Skin protection</a:t>
            </a:r>
            <a:r>
              <a:rPr lang="en-US" altLang="en-US" sz="2000" b="1" dirty="0" smtClean="0">
                <a:latin typeface="Calibri" panose="020F0502020204030204" pitchFamily="34" charset="0"/>
                <a:ea typeface="Calibri" panose="020F0502020204030204" pitchFamily="34" charset="0"/>
                <a:cs typeface="Times New Roman" panose="02020603050405020304" pitchFamily="18" charset="0"/>
              </a:rPr>
              <a:t>…..Dalhousie study had lowest issue with skin, different technique</a:t>
            </a:r>
            <a:endParaRPr lang="en-CA" altLang="en-US" sz="2000" dirty="0"/>
          </a:p>
          <a:p>
            <a:pPr defTabSz="685800">
              <a:buFontTx/>
              <a:buChar char="•"/>
            </a:pPr>
            <a:r>
              <a:rPr lang="en-US" altLang="en-US" sz="2000" dirty="0">
                <a:latin typeface="Calibri" panose="020F0502020204030204" pitchFamily="34" charset="0"/>
                <a:ea typeface="Calibri" panose="020F0502020204030204" pitchFamily="34" charset="0"/>
                <a:cs typeface="Times New Roman" panose="02020603050405020304" pitchFamily="18" charset="0"/>
              </a:rPr>
              <a:t>After you have marked and measured for elastomer sites, dry skin thoroughly</a:t>
            </a:r>
          </a:p>
          <a:p>
            <a:pPr defTabSz="685800">
              <a:buFontTx/>
              <a:buChar char="•"/>
            </a:pPr>
            <a:r>
              <a:rPr lang="en-US" altLang="en-US" sz="2000" dirty="0">
                <a:latin typeface="Calibri" panose="020F0502020204030204" pitchFamily="34" charset="0"/>
                <a:ea typeface="Calibri" panose="020F0502020204030204" pitchFamily="34" charset="0"/>
                <a:cs typeface="Times New Roman" panose="02020603050405020304" pitchFamily="18" charset="0"/>
              </a:rPr>
              <a:t>Place large Ioban across midline (drape to </a:t>
            </a:r>
            <a:r>
              <a:rPr lang="en-US" altLang="en-US" sz="2000" dirty="0" smtClean="0">
                <a:latin typeface="Calibri" panose="020F0502020204030204" pitchFamily="34" charset="0"/>
                <a:ea typeface="Calibri" panose="020F0502020204030204" pitchFamily="34" charset="0"/>
                <a:cs typeface="Times New Roman" panose="02020603050405020304" pitchFamily="18" charset="0"/>
              </a:rPr>
              <a:t>drape, reduces risk of skin issues)</a:t>
            </a:r>
            <a:endParaRPr lang="en-CA" altLang="en-US" sz="2000" dirty="0"/>
          </a:p>
          <a:p>
            <a:pPr defTabSz="685800">
              <a:buFontTx/>
              <a:buChar char="•"/>
            </a:pPr>
            <a:r>
              <a:rPr lang="en-US" altLang="en-US" sz="2000" dirty="0">
                <a:latin typeface="Calibri" panose="020F0502020204030204" pitchFamily="34" charset="0"/>
                <a:ea typeface="Calibri" panose="020F0502020204030204" pitchFamily="34" charset="0"/>
                <a:cs typeface="Times New Roman" panose="02020603050405020304" pitchFamily="18" charset="0"/>
              </a:rPr>
              <a:t>Trim Ioban at surgical wound margin</a:t>
            </a:r>
            <a:endParaRPr lang="en-CA" altLang="en-US" sz="2000" dirty="0"/>
          </a:p>
          <a:p>
            <a:pPr defTabSz="685800">
              <a:buFontTx/>
              <a:buChar char="•"/>
            </a:pPr>
            <a:r>
              <a:rPr lang="en-US" altLang="en-US" sz="2000" dirty="0">
                <a:latin typeface="Calibri" panose="020F0502020204030204" pitchFamily="34" charset="0"/>
                <a:ea typeface="Calibri" panose="020F0502020204030204" pitchFamily="34" charset="0"/>
                <a:cs typeface="Times New Roman" panose="02020603050405020304" pitchFamily="18" charset="0"/>
              </a:rPr>
              <a:t>Make skin stabs using no 11 blade</a:t>
            </a:r>
            <a:endParaRPr lang="en-CA" altLang="en-US" sz="2000" dirty="0"/>
          </a:p>
          <a:p>
            <a:pPr defTabSz="685800">
              <a:buFontTx/>
              <a:buChar char="•"/>
            </a:pPr>
            <a:r>
              <a:rPr lang="en-US" altLang="en-US" sz="2000" dirty="0">
                <a:latin typeface="Calibri" panose="020F0502020204030204" pitchFamily="34" charset="0"/>
                <a:ea typeface="Calibri" panose="020F0502020204030204" pitchFamily="34" charset="0"/>
                <a:cs typeface="Times New Roman" panose="02020603050405020304" pitchFamily="18" charset="0"/>
              </a:rPr>
              <a:t>Follow with </a:t>
            </a:r>
            <a:r>
              <a:rPr lang="en-US" altLang="en-US" sz="2000" dirty="0" smtClean="0">
                <a:latin typeface="Calibri" panose="020F0502020204030204" pitchFamily="34" charset="0"/>
                <a:ea typeface="Calibri" panose="020F0502020204030204" pitchFamily="34" charset="0"/>
                <a:cs typeface="Times New Roman" panose="02020603050405020304" pitchFamily="18" charset="0"/>
              </a:rPr>
              <a:t>Bovie/electro-cautery  </a:t>
            </a:r>
            <a:r>
              <a:rPr lang="en-US" altLang="en-US" sz="2000" dirty="0">
                <a:latin typeface="Calibri" panose="020F0502020204030204" pitchFamily="34" charset="0"/>
                <a:ea typeface="Calibri" panose="020F0502020204030204" pitchFamily="34" charset="0"/>
                <a:cs typeface="Times New Roman" panose="02020603050405020304" pitchFamily="18" charset="0"/>
              </a:rPr>
              <a:t>to prevent bleeding under the Ioban</a:t>
            </a:r>
            <a:endParaRPr lang="en-CA" altLang="en-US" sz="2000" dirty="0"/>
          </a:p>
          <a:p>
            <a:pPr defTabSz="685800">
              <a:buFontTx/>
              <a:buChar char="•"/>
            </a:pPr>
            <a:r>
              <a:rPr lang="en-US" altLang="en-US" sz="2000" dirty="0">
                <a:latin typeface="Calibri" panose="020F0502020204030204" pitchFamily="34" charset="0"/>
                <a:ea typeface="Calibri" panose="020F0502020204030204" pitchFamily="34" charset="0"/>
                <a:cs typeface="Times New Roman" panose="02020603050405020304" pitchFamily="18" charset="0"/>
              </a:rPr>
              <a:t>If blood or moisture develops under the Ioban while installing ABRA, </a:t>
            </a:r>
          </a:p>
          <a:p>
            <a:pPr defTabSz="685800"/>
            <a:r>
              <a:rPr lang="en-US" altLang="en-US" sz="2000" dirty="0">
                <a:latin typeface="Calibri" panose="020F0502020204030204" pitchFamily="34" charset="0"/>
                <a:ea typeface="Calibri" panose="020F0502020204030204" pitchFamily="34" charset="0"/>
                <a:cs typeface="Times New Roman" panose="02020603050405020304" pitchFamily="18" charset="0"/>
              </a:rPr>
              <a:t>   remove section of Ioban, dry skin and replace with new patch of Ioban</a:t>
            </a:r>
            <a:endParaRPr lang="en-CA" altLang="en-US" sz="2000" dirty="0"/>
          </a:p>
          <a:p>
            <a:pPr defTabSz="685800"/>
            <a:r>
              <a:rPr lang="en-US" altLang="en-US" sz="2000" dirty="0" smtClean="0">
                <a:latin typeface="Calibri" panose="020F0502020204030204" pitchFamily="34" charset="0"/>
                <a:ea typeface="Calibri" panose="020F0502020204030204" pitchFamily="34" charset="0"/>
                <a:cs typeface="Times New Roman" panose="02020603050405020304" pitchFamily="18" charset="0"/>
              </a:rPr>
              <a:t>(Essential </a:t>
            </a:r>
            <a:r>
              <a:rPr lang="en-US" altLang="en-US" sz="2000" dirty="0">
                <a:latin typeface="Calibri" panose="020F0502020204030204" pitchFamily="34" charset="0"/>
                <a:ea typeface="Calibri" panose="020F0502020204030204" pitchFamily="34" charset="0"/>
                <a:cs typeface="Times New Roman" panose="02020603050405020304" pitchFamily="18" charset="0"/>
              </a:rPr>
              <a:t>that skin is free of moisture under buttons to prevent skin break down)</a:t>
            </a:r>
            <a:endParaRPr lang="en-CA" altLang="en-US" sz="2000" dirty="0"/>
          </a:p>
          <a:p>
            <a:pPr defTabSz="685800"/>
            <a:endParaRPr lang="en-CA" altLang="en-US" sz="2000" dirty="0"/>
          </a:p>
        </p:txBody>
      </p:sp>
      <p:pic>
        <p:nvPicPr>
          <p:cNvPr id="1025" name="Picture 7"/>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rot="10800000">
            <a:off x="1079260" y="4221855"/>
            <a:ext cx="5476086" cy="2397886"/>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a:spLocks noChangeArrowheads="1"/>
          </p:cNvSpPr>
          <p:nvPr/>
        </p:nvSpPr>
        <p:spPr bwMode="auto">
          <a:xfrm>
            <a:off x="647701" y="4907370"/>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en-CA" sz="1350"/>
          </a:p>
        </p:txBody>
      </p:sp>
    </p:spTree>
    <p:extLst>
      <p:ext uri="{BB962C8B-B14F-4D97-AF65-F5344CB8AC3E}">
        <p14:creationId xmlns:p14="http://schemas.microsoft.com/office/powerpoint/2010/main" val="387486346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1063625"/>
            <a:ext cx="8229600" cy="857250"/>
          </a:xfrm>
        </p:spPr>
        <p:txBody>
          <a:bodyPr/>
          <a:lstStyle/>
          <a:p>
            <a:pPr algn="ctr"/>
            <a:r>
              <a:rPr lang="en-CA" b="1" dirty="0" smtClean="0"/>
              <a:t>Silicone Sheath</a:t>
            </a:r>
            <a:endParaRPr lang="en-CA" b="1" dirty="0"/>
          </a:p>
        </p:txBody>
      </p:sp>
      <p:sp>
        <p:nvSpPr>
          <p:cNvPr id="3" name="Rectangle 2"/>
          <p:cNvSpPr/>
          <p:nvPr/>
        </p:nvSpPr>
        <p:spPr>
          <a:xfrm>
            <a:off x="971550" y="1920479"/>
            <a:ext cx="6286500" cy="2762616"/>
          </a:xfrm>
          <a:prstGeom prst="rect">
            <a:avLst/>
          </a:prstGeom>
        </p:spPr>
        <p:txBody>
          <a:bodyPr wrap="square">
            <a:spAutoFit/>
          </a:bodyPr>
          <a:lstStyle/>
          <a:p>
            <a:pPr>
              <a:lnSpc>
                <a:spcPct val="107000"/>
              </a:lnSpc>
              <a:spcAft>
                <a:spcPts val="600"/>
              </a:spcAft>
            </a:pPr>
            <a:endParaRPr lang="en-CA" sz="1350" dirty="0">
              <a:latin typeface="Calibri" panose="020F0502020204030204" pitchFamily="34" charset="0"/>
              <a:ea typeface="Calibri" panose="020F0502020204030204" pitchFamily="34" charset="0"/>
              <a:cs typeface="Times New Roman" panose="02020603050405020304" pitchFamily="18" charset="0"/>
            </a:endParaRPr>
          </a:p>
          <a:p>
            <a:pPr marL="257175" indent="-257175">
              <a:lnSpc>
                <a:spcPct val="107000"/>
              </a:lnSpc>
              <a:buFont typeface="Symbol" panose="05050102010706020507" pitchFamily="18" charset="2"/>
              <a:buChar char=""/>
            </a:pPr>
            <a:r>
              <a:rPr lang="en-US" sz="2400" dirty="0">
                <a:latin typeface="Calibri" panose="020F0502020204030204" pitchFamily="34" charset="0"/>
                <a:ea typeface="Calibri" panose="020F0502020204030204" pitchFamily="34" charset="0"/>
                <a:cs typeface="Times New Roman" panose="02020603050405020304" pitchFamily="18" charset="0"/>
              </a:rPr>
              <a:t>If the sheet does not easily stay in place</a:t>
            </a:r>
            <a:endParaRPr lang="en-CA" sz="2400" dirty="0">
              <a:latin typeface="Calibri" panose="020F0502020204030204" pitchFamily="34" charset="0"/>
              <a:ea typeface="Calibri" panose="020F0502020204030204" pitchFamily="34" charset="0"/>
              <a:cs typeface="Times New Roman" panose="02020603050405020304" pitchFamily="18" charset="0"/>
            </a:endParaRPr>
          </a:p>
          <a:p>
            <a:pPr marL="257175" indent="-257175">
              <a:lnSpc>
                <a:spcPct val="107000"/>
              </a:lnSpc>
              <a:buFont typeface="Symbol" panose="05050102010706020507" pitchFamily="18" charset="2"/>
              <a:buChar char=""/>
            </a:pPr>
            <a:r>
              <a:rPr lang="en-US" sz="2400" dirty="0">
                <a:latin typeface="Calibri" panose="020F0502020204030204" pitchFamily="34" charset="0"/>
                <a:ea typeface="Calibri" panose="020F0502020204030204" pitchFamily="34" charset="0"/>
                <a:cs typeface="Times New Roman" panose="02020603050405020304" pitchFamily="18" charset="0"/>
              </a:rPr>
              <a:t>Moisten a white towel and stretch across the top of silicone sheet while you are working to keep secure</a:t>
            </a:r>
            <a:endParaRPr lang="en-CA" sz="2400" dirty="0">
              <a:latin typeface="Calibri" panose="020F0502020204030204" pitchFamily="34" charset="0"/>
              <a:ea typeface="Calibri" panose="020F0502020204030204" pitchFamily="34" charset="0"/>
              <a:cs typeface="Times New Roman" panose="02020603050405020304" pitchFamily="18" charset="0"/>
            </a:endParaRPr>
          </a:p>
          <a:p>
            <a:pPr marL="257175" indent="-257175">
              <a:lnSpc>
                <a:spcPct val="107000"/>
              </a:lnSpc>
              <a:spcAft>
                <a:spcPts val="600"/>
              </a:spcAft>
              <a:buFont typeface="Symbol" panose="05050102010706020507" pitchFamily="18" charset="2"/>
              <a:buChar char=""/>
            </a:pPr>
            <a:r>
              <a:rPr lang="en-US" sz="2400" dirty="0">
                <a:latin typeface="Calibri" panose="020F0502020204030204" pitchFamily="34" charset="0"/>
                <a:ea typeface="Calibri" panose="020F0502020204030204" pitchFamily="34" charset="0"/>
                <a:cs typeface="Times New Roman" panose="02020603050405020304" pitchFamily="18" charset="0"/>
              </a:rPr>
              <a:t>Remove towel once elastomers are in place and tensions are ready to be set</a:t>
            </a:r>
            <a:endParaRPr lang="en-CA" sz="24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8034258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28687" y="1287356"/>
            <a:ext cx="7508081" cy="2246769"/>
          </a:xfrm>
          <a:prstGeom prst="rect">
            <a:avLst/>
          </a:prstGeom>
        </p:spPr>
        <p:txBody>
          <a:bodyPr wrap="square">
            <a:spAutoFit/>
          </a:bodyPr>
          <a:lstStyle/>
          <a:p>
            <a:r>
              <a:rPr lang="en-CA" sz="2000" b="1" dirty="0">
                <a:solidFill>
                  <a:schemeClr val="tx2">
                    <a:lumMod val="50000"/>
                  </a:schemeClr>
                </a:solidFill>
              </a:rPr>
              <a:t>The ABRA® Abdominal Wall Closure System restores the primary closure option for full-thickness, retracted midline abdominal defects. This Dynamic Wound Closure System pulls the muscle planes together under low tension while leaving fascial margins intact and ready to suture, for a sound primary closure. This ABRA system eliminates the hernia without the need for mesh, and re-approximates the skin margins, eliminating the need to graft.</a:t>
            </a:r>
          </a:p>
        </p:txBody>
      </p:sp>
      <p:sp>
        <p:nvSpPr>
          <p:cNvPr id="3" name="Rectangle 2"/>
          <p:cNvSpPr/>
          <p:nvPr/>
        </p:nvSpPr>
        <p:spPr>
          <a:xfrm>
            <a:off x="1970846" y="662403"/>
            <a:ext cx="4997907" cy="470898"/>
          </a:xfrm>
          <a:prstGeom prst="rect">
            <a:avLst/>
          </a:prstGeom>
        </p:spPr>
        <p:txBody>
          <a:bodyPr wrap="none">
            <a:spAutoFit/>
          </a:bodyPr>
          <a:lstStyle/>
          <a:p>
            <a:pPr lvl="0" algn="ctr">
              <a:lnSpc>
                <a:spcPct val="80000"/>
              </a:lnSpc>
              <a:spcBef>
                <a:spcPct val="20000"/>
              </a:spcBef>
            </a:pPr>
            <a:r>
              <a:rPr lang="en-US" altLang="en-US" sz="3000" b="1" dirty="0">
                <a:solidFill>
                  <a:schemeClr val="tx2">
                    <a:lumMod val="50000"/>
                  </a:schemeClr>
                </a:solidFill>
              </a:rPr>
              <a:t>ABRA Abdominal Wall Closure</a:t>
            </a:r>
          </a:p>
        </p:txBody>
      </p:sp>
      <p:graphicFrame>
        <p:nvGraphicFramePr>
          <p:cNvPr id="4" name="Table 3"/>
          <p:cNvGraphicFramePr>
            <a:graphicFrameLocks noGrp="1"/>
          </p:cNvGraphicFramePr>
          <p:nvPr>
            <p:extLst>
              <p:ext uri="{D42A27DB-BD31-4B8C-83A1-F6EECF244321}">
                <p14:modId xmlns:p14="http://schemas.microsoft.com/office/powerpoint/2010/main" val="558245631"/>
              </p:ext>
            </p:extLst>
          </p:nvPr>
        </p:nvGraphicFramePr>
        <p:xfrm>
          <a:off x="628650" y="3505200"/>
          <a:ext cx="7886700" cy="2438399"/>
        </p:xfrm>
        <a:graphic>
          <a:graphicData uri="http://schemas.openxmlformats.org/drawingml/2006/table">
            <a:tbl>
              <a:tblPr/>
              <a:tblGrid>
                <a:gridCol w="3943350"/>
                <a:gridCol w="3943350"/>
              </a:tblGrid>
              <a:tr h="2438399">
                <a:tc>
                  <a:txBody>
                    <a:bodyPr/>
                    <a:lstStyle/>
                    <a:p>
                      <a:pPr>
                        <a:buFont typeface="Arial" panose="020B0604020202020204" pitchFamily="34" charset="0"/>
                        <a:buNone/>
                      </a:pPr>
                      <a:r>
                        <a:rPr lang="en-CA" sz="1600" b="1" dirty="0" smtClean="0"/>
                        <a:t>Benefits</a:t>
                      </a:r>
                    </a:p>
                    <a:p>
                      <a:pPr>
                        <a:buFont typeface="Arial" panose="020B0604020202020204" pitchFamily="34" charset="0"/>
                        <a:buChar char="•"/>
                      </a:pPr>
                      <a:r>
                        <a:rPr lang="en-CA" sz="1600" dirty="0" smtClean="0"/>
                        <a:t>Achieves </a:t>
                      </a:r>
                      <a:r>
                        <a:rPr lang="en-CA" sz="1600" dirty="0"/>
                        <a:t>a low-tension primary closure</a:t>
                      </a:r>
                    </a:p>
                    <a:p>
                      <a:pPr>
                        <a:buFont typeface="Arial" panose="020B0604020202020204" pitchFamily="34" charset="0"/>
                        <a:buChar char="•"/>
                      </a:pPr>
                      <a:r>
                        <a:rPr lang="en-CA" sz="1600" dirty="0"/>
                        <a:t>Maintains domain, or quickly restores lost domain</a:t>
                      </a:r>
                    </a:p>
                    <a:p>
                      <a:pPr>
                        <a:buFont typeface="Arial" panose="020B0604020202020204" pitchFamily="34" charset="0"/>
                        <a:buChar char="•"/>
                      </a:pPr>
                      <a:r>
                        <a:rPr lang="en-CA" sz="1600" dirty="0"/>
                        <a:t>Eliminates hernia and need for mesh and skin graft</a:t>
                      </a:r>
                    </a:p>
                    <a:p>
                      <a:pPr>
                        <a:buFont typeface="Arial" panose="020B0604020202020204" pitchFamily="34" charset="0"/>
                        <a:buChar char="•"/>
                      </a:pPr>
                      <a:r>
                        <a:rPr lang="en-CA" sz="1600" dirty="0"/>
                        <a:t>Preserves fascial margins</a:t>
                      </a:r>
                    </a:p>
                    <a:p>
                      <a:pPr>
                        <a:buFont typeface="Arial" panose="020B0604020202020204" pitchFamily="34" charset="0"/>
                        <a:buChar char="•"/>
                      </a:pPr>
                      <a:r>
                        <a:rPr lang="en-CA" sz="1600" dirty="0"/>
                        <a:t>Restores normal physiology</a:t>
                      </a:r>
                    </a:p>
                  </a:txBody>
                  <a:tcPr marL="68580" marR="68580" marT="34290" marB="34290" anchor="ctr">
                    <a:lnL w="9525" cap="flat" cmpd="sng" algn="ctr">
                      <a:solidFill>
                        <a:srgbClr val="808080"/>
                      </a:solidFill>
                      <a:prstDash val="solid"/>
                      <a:round/>
                      <a:headEnd type="none" w="med" len="med"/>
                      <a:tailEnd type="none" w="med" len="med"/>
                    </a:lnL>
                    <a:lnR w="9525" cap="flat" cmpd="sng" algn="ctr">
                      <a:solidFill>
                        <a:srgbClr val="808080"/>
                      </a:solidFill>
                      <a:prstDash val="solid"/>
                      <a:round/>
                      <a:headEnd type="none" w="med" len="med"/>
                      <a:tailEnd type="none" w="med" len="med"/>
                    </a:lnR>
                    <a:lnT w="9525" cap="flat" cmpd="sng" algn="ctr">
                      <a:solidFill>
                        <a:srgbClr val="808080"/>
                      </a:solidFill>
                      <a:prstDash val="solid"/>
                      <a:round/>
                      <a:headEnd type="none" w="med" len="med"/>
                      <a:tailEnd type="none" w="med" len="med"/>
                    </a:lnT>
                    <a:lnB w="9525" cap="flat" cmpd="sng" algn="ctr">
                      <a:solidFill>
                        <a:srgbClr val="808080"/>
                      </a:solidFill>
                      <a:prstDash val="solid"/>
                      <a:round/>
                      <a:headEnd type="none" w="med" len="med"/>
                      <a:tailEnd type="none" w="med" len="med"/>
                    </a:lnB>
                    <a:noFill/>
                  </a:tcPr>
                </a:tc>
                <a:tc>
                  <a:txBody>
                    <a:bodyPr/>
                    <a:lstStyle/>
                    <a:p>
                      <a:pPr>
                        <a:buFont typeface="Arial" panose="020B0604020202020204" pitchFamily="34" charset="0"/>
                        <a:buNone/>
                      </a:pPr>
                      <a:r>
                        <a:rPr lang="en-CA" sz="1600" b="1" dirty="0" smtClean="0"/>
                        <a:t>Features</a:t>
                      </a:r>
                    </a:p>
                    <a:p>
                      <a:pPr>
                        <a:buFont typeface="Arial" panose="020B0604020202020204" pitchFamily="34" charset="0"/>
                        <a:buChar char="•"/>
                      </a:pPr>
                      <a:r>
                        <a:rPr lang="en-CA" sz="1600" dirty="0" smtClean="0"/>
                        <a:t>Used </a:t>
                      </a:r>
                      <a:r>
                        <a:rPr lang="en-CA" sz="1600" dirty="0"/>
                        <a:t>with Negative Pressure Wound Therapy (NPWT)</a:t>
                      </a:r>
                    </a:p>
                    <a:p>
                      <a:pPr>
                        <a:buFont typeface="Arial" panose="020B0604020202020204" pitchFamily="34" charset="0"/>
                        <a:buChar char="•"/>
                      </a:pPr>
                      <a:r>
                        <a:rPr lang="en-CA" sz="1600" dirty="0"/>
                        <a:t>Reduces OR procedures by 50%</a:t>
                      </a:r>
                    </a:p>
                    <a:p>
                      <a:pPr>
                        <a:buFont typeface="Arial" panose="020B0604020202020204" pitchFamily="34" charset="0"/>
                        <a:buChar char="•"/>
                      </a:pPr>
                      <a:r>
                        <a:rPr lang="en-CA" sz="1600" dirty="0"/>
                        <a:t>Reduces length of stay</a:t>
                      </a:r>
                    </a:p>
                    <a:p>
                      <a:pPr>
                        <a:buFont typeface="Arial" panose="020B0604020202020204" pitchFamily="34" charset="0"/>
                        <a:buChar char="•"/>
                      </a:pPr>
                      <a:r>
                        <a:rPr lang="en-CA" sz="1600" dirty="0"/>
                        <a:t>Allows bedside dressing changes</a:t>
                      </a:r>
                    </a:p>
                    <a:p>
                      <a:pPr>
                        <a:buFont typeface="Arial" panose="020B0604020202020204" pitchFamily="34" charset="0"/>
                        <a:buChar char="•"/>
                      </a:pPr>
                      <a:r>
                        <a:rPr lang="en-CA" sz="1600" dirty="0"/>
                        <a:t>MRI compatible</a:t>
                      </a:r>
                    </a:p>
                  </a:txBody>
                  <a:tcPr marL="68580" marR="68580" marT="34290" marB="34290" anchor="ctr">
                    <a:lnL w="9525" cap="flat" cmpd="sng" algn="ctr">
                      <a:solidFill>
                        <a:srgbClr val="808080"/>
                      </a:solidFill>
                      <a:prstDash val="solid"/>
                      <a:round/>
                      <a:headEnd type="none" w="med" len="med"/>
                      <a:tailEnd type="none" w="med" len="med"/>
                    </a:lnL>
                    <a:lnR w="9525" cap="flat" cmpd="sng" algn="ctr">
                      <a:solidFill>
                        <a:srgbClr val="808080"/>
                      </a:solidFill>
                      <a:prstDash val="solid"/>
                      <a:round/>
                      <a:headEnd type="none" w="med" len="med"/>
                      <a:tailEnd type="none" w="med" len="med"/>
                    </a:lnR>
                    <a:lnT w="9525" cap="flat" cmpd="sng" algn="ctr">
                      <a:solidFill>
                        <a:srgbClr val="808080"/>
                      </a:solidFill>
                      <a:prstDash val="solid"/>
                      <a:round/>
                      <a:headEnd type="none" w="med" len="med"/>
                      <a:tailEnd type="none" w="med" len="med"/>
                    </a:lnT>
                    <a:lnB w="9525" cap="flat" cmpd="sng" algn="ctr">
                      <a:solidFill>
                        <a:srgbClr val="808080"/>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154126813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1063625"/>
            <a:ext cx="8229600" cy="857250"/>
          </a:xfrm>
        </p:spPr>
        <p:txBody>
          <a:bodyPr/>
          <a:lstStyle/>
          <a:p>
            <a:pPr algn="ctr"/>
            <a:r>
              <a:rPr lang="en-CA" b="1" dirty="0" smtClean="0"/>
              <a:t>Double Elastomers</a:t>
            </a:r>
            <a:endParaRPr lang="en-CA" b="1" dirty="0"/>
          </a:p>
        </p:txBody>
      </p:sp>
      <p:sp>
        <p:nvSpPr>
          <p:cNvPr id="3" name="Rectangle 2"/>
          <p:cNvSpPr/>
          <p:nvPr/>
        </p:nvSpPr>
        <p:spPr>
          <a:xfrm>
            <a:off x="914400" y="1859757"/>
            <a:ext cx="6400800" cy="2463367"/>
          </a:xfrm>
          <a:prstGeom prst="rect">
            <a:avLst/>
          </a:prstGeom>
        </p:spPr>
        <p:txBody>
          <a:bodyPr wrap="square">
            <a:spAutoFit/>
          </a:bodyPr>
          <a:lstStyle/>
          <a:p>
            <a:pPr marL="257175" indent="-257175">
              <a:lnSpc>
                <a:spcPct val="107000"/>
              </a:lnSpc>
              <a:buFont typeface="Symbol" panose="05050102010706020507" pitchFamily="18" charset="2"/>
              <a:buChar char=""/>
            </a:pPr>
            <a:r>
              <a:rPr lang="en-US" sz="2400" dirty="0">
                <a:latin typeface="Calibri" panose="020F0502020204030204" pitchFamily="34" charset="0"/>
                <a:ea typeface="Calibri" panose="020F0502020204030204" pitchFamily="34" charset="0"/>
                <a:cs typeface="Times New Roman" panose="02020603050405020304" pitchFamily="18" charset="0"/>
              </a:rPr>
              <a:t>In some cases, we recommend the elastomers are doubled (</a:t>
            </a:r>
            <a:r>
              <a:rPr lang="en-US" sz="2400" b="1" u="sng" dirty="0">
                <a:solidFill>
                  <a:srgbClr val="FF0000"/>
                </a:solidFill>
                <a:latin typeface="Calibri" panose="020F0502020204030204" pitchFamily="34" charset="0"/>
                <a:ea typeface="Calibri" panose="020F0502020204030204" pitchFamily="34" charset="0"/>
                <a:cs typeface="Times New Roman" panose="02020603050405020304" pitchFamily="18" charset="0"/>
              </a:rPr>
              <a:t>BMI over 30</a:t>
            </a:r>
            <a:r>
              <a:rPr lang="en-US" sz="2400" dirty="0">
                <a:latin typeface="Calibri" panose="020F0502020204030204" pitchFamily="34" charset="0"/>
                <a:ea typeface="Calibri" panose="020F0502020204030204" pitchFamily="34" charset="0"/>
                <a:cs typeface="Times New Roman" panose="02020603050405020304" pitchFamily="18" charset="0"/>
              </a:rPr>
              <a:t>)</a:t>
            </a:r>
            <a:endParaRPr lang="en-CA" sz="2400" dirty="0">
              <a:latin typeface="Calibri" panose="020F0502020204030204" pitchFamily="34" charset="0"/>
              <a:ea typeface="Calibri" panose="020F0502020204030204" pitchFamily="34" charset="0"/>
              <a:cs typeface="Times New Roman" panose="02020603050405020304" pitchFamily="18" charset="0"/>
            </a:endParaRPr>
          </a:p>
          <a:p>
            <a:pPr marL="257175" indent="-257175">
              <a:lnSpc>
                <a:spcPct val="107000"/>
              </a:lnSpc>
              <a:buFont typeface="Symbol" panose="05050102010706020507" pitchFamily="18" charset="2"/>
              <a:buChar char=""/>
            </a:pPr>
            <a:r>
              <a:rPr lang="en-US" sz="2400" dirty="0">
                <a:latin typeface="Calibri" panose="020F0502020204030204" pitchFamily="34" charset="0"/>
                <a:ea typeface="Calibri" panose="020F0502020204030204" pitchFamily="34" charset="0"/>
                <a:cs typeface="Times New Roman" panose="02020603050405020304" pitchFamily="18" charset="0"/>
              </a:rPr>
              <a:t>Both the </a:t>
            </a:r>
            <a:r>
              <a:rPr lang="en-US" sz="2400" dirty="0" smtClean="0">
                <a:latin typeface="Calibri" panose="020F0502020204030204" pitchFamily="34" charset="0"/>
                <a:ea typeface="Calibri" panose="020F0502020204030204" pitchFamily="34" charset="0"/>
                <a:cs typeface="Times New Roman" panose="02020603050405020304" pitchFamily="18" charset="0"/>
              </a:rPr>
              <a:t>Cannulator </a:t>
            </a:r>
            <a:r>
              <a:rPr lang="en-US" sz="2400" dirty="0">
                <a:latin typeface="Calibri" panose="020F0502020204030204" pitchFamily="34" charset="0"/>
                <a:ea typeface="Calibri" panose="020F0502020204030204" pitchFamily="34" charset="0"/>
                <a:cs typeface="Times New Roman" panose="02020603050405020304" pitchFamily="18" charset="0"/>
              </a:rPr>
              <a:t>and Buttons are designed to accommodate two elastomers</a:t>
            </a:r>
            <a:endParaRPr lang="en-CA" sz="2400" dirty="0">
              <a:latin typeface="Calibri" panose="020F0502020204030204" pitchFamily="34" charset="0"/>
              <a:ea typeface="Calibri" panose="020F0502020204030204" pitchFamily="34" charset="0"/>
              <a:cs typeface="Times New Roman" panose="02020603050405020304" pitchFamily="18" charset="0"/>
            </a:endParaRPr>
          </a:p>
          <a:p>
            <a:pPr marL="257175" indent="-257175">
              <a:lnSpc>
                <a:spcPct val="107000"/>
              </a:lnSpc>
              <a:spcAft>
                <a:spcPts val="600"/>
              </a:spcAft>
              <a:buFont typeface="Symbol" panose="05050102010706020507" pitchFamily="18" charset="2"/>
              <a:buChar char=""/>
            </a:pPr>
            <a:r>
              <a:rPr lang="en-US" sz="2400" dirty="0">
                <a:latin typeface="Calibri" panose="020F0502020204030204" pitchFamily="34" charset="0"/>
                <a:ea typeface="Calibri" panose="020F0502020204030204" pitchFamily="34" charset="0"/>
                <a:cs typeface="Times New Roman" panose="02020603050405020304" pitchFamily="18" charset="0"/>
              </a:rPr>
              <a:t>When doubling elastomers, reduce the tensions to 1.5 at the midline</a:t>
            </a:r>
            <a:endParaRPr lang="en-CA" sz="24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64596874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CA" dirty="0" smtClean="0"/>
              <a:t>Where does ABRA Abdominal Fit In?</a:t>
            </a:r>
            <a:br>
              <a:rPr lang="en-CA" dirty="0" smtClean="0"/>
            </a:br>
            <a:r>
              <a:rPr lang="en-CA" dirty="0" smtClean="0"/>
              <a:t>Septic Cases Respond well to ABRA</a:t>
            </a:r>
            <a:endParaRPr lang="en-CA" dirty="0"/>
          </a:p>
        </p:txBody>
      </p:sp>
      <p:sp>
        <p:nvSpPr>
          <p:cNvPr id="3" name="Content Placeholder 2"/>
          <p:cNvSpPr>
            <a:spLocks noGrp="1"/>
          </p:cNvSpPr>
          <p:nvPr>
            <p:ph idx="1"/>
          </p:nvPr>
        </p:nvSpPr>
        <p:spPr/>
        <p:txBody>
          <a:bodyPr>
            <a:normAutofit fontScale="92500" lnSpcReduction="20000"/>
          </a:bodyPr>
          <a:lstStyle/>
          <a:p>
            <a:pPr marL="0" indent="0">
              <a:buNone/>
            </a:pPr>
            <a:r>
              <a:rPr lang="en-CA" dirty="0" smtClean="0"/>
              <a:t>ABRA Abdominal really shines in patients that are retracted and “Septic”!! This very challenging patient is closed with high degree of success in 15 to 18 days (last two studies)</a:t>
            </a:r>
          </a:p>
          <a:p>
            <a:pPr marL="0" indent="0">
              <a:buNone/>
            </a:pPr>
            <a:r>
              <a:rPr lang="en-CA" dirty="0" smtClean="0"/>
              <a:t>ABRA is placed later as abdominal contamination cleaning takes longer than a non-septic abdomen.</a:t>
            </a:r>
          </a:p>
          <a:p>
            <a:pPr marL="0" indent="0">
              <a:buNone/>
            </a:pPr>
            <a:r>
              <a:rPr lang="en-CA" dirty="0" smtClean="0"/>
              <a:t>Get this patient in your discussions as these are difficult patient and what you have learned about dynamic tension on “malfunctioning” retracted abdominal wall muscle might be the key to why we do as well as we do.</a:t>
            </a:r>
          </a:p>
          <a:p>
            <a:pPr marL="0" indent="0">
              <a:buNone/>
            </a:pPr>
            <a:endParaRPr lang="en-CA" dirty="0" smtClean="0"/>
          </a:p>
          <a:p>
            <a:pPr marL="0" indent="0">
              <a:buNone/>
            </a:pPr>
            <a:endParaRPr lang="en-CA" dirty="0"/>
          </a:p>
        </p:txBody>
      </p:sp>
    </p:spTree>
    <p:extLst>
      <p:ext uri="{BB962C8B-B14F-4D97-AF65-F5344CB8AC3E}">
        <p14:creationId xmlns:p14="http://schemas.microsoft.com/office/powerpoint/2010/main" val="23195998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CA" dirty="0" smtClean="0"/>
              <a:t>Changes in Resuscitation Protocols of the OA</a:t>
            </a:r>
            <a:endParaRPr lang="en-CA" dirty="0"/>
          </a:p>
        </p:txBody>
      </p:sp>
      <p:sp>
        <p:nvSpPr>
          <p:cNvPr id="3" name="Content Placeholder 2"/>
          <p:cNvSpPr>
            <a:spLocks noGrp="1"/>
          </p:cNvSpPr>
          <p:nvPr>
            <p:ph idx="1"/>
          </p:nvPr>
        </p:nvSpPr>
        <p:spPr>
          <a:xfrm>
            <a:off x="457200" y="1417638"/>
            <a:ext cx="8229600" cy="5017668"/>
          </a:xfrm>
        </p:spPr>
        <p:txBody>
          <a:bodyPr>
            <a:normAutofit fontScale="70000" lnSpcReduction="20000"/>
          </a:bodyPr>
          <a:lstStyle/>
          <a:p>
            <a:r>
              <a:rPr lang="en-CA" dirty="0" smtClean="0"/>
              <a:t>Few cases are being done because of changes in medical management during resuscitation period. Diuresis is done more aggressively. Less crystalloid fluids are used and more albumen.</a:t>
            </a:r>
          </a:p>
          <a:p>
            <a:r>
              <a:rPr lang="en-CA" dirty="0" smtClean="0"/>
              <a:t>Patients do not have the same 3</a:t>
            </a:r>
            <a:r>
              <a:rPr lang="en-CA" baseline="30000" dirty="0" smtClean="0"/>
              <a:t>rd</a:t>
            </a:r>
            <a:r>
              <a:rPr lang="en-CA" dirty="0" smtClean="0"/>
              <a:t> space retraction problem as a result of this change.</a:t>
            </a:r>
          </a:p>
          <a:p>
            <a:r>
              <a:rPr lang="en-CA" dirty="0" smtClean="0"/>
              <a:t>Still many surgeons will encounter patients with acute retracted OA even with these new resuscitation protocols. These patients will benefit greatly from dynamic mechanical tension ABRA applies.</a:t>
            </a:r>
          </a:p>
          <a:p>
            <a:r>
              <a:rPr lang="en-CA" dirty="0" smtClean="0"/>
              <a:t>Surgeons (Ottawa, Vancouver, Halifax, Saint John) doing progressive closure because these patients are not “as badly retracted”</a:t>
            </a:r>
          </a:p>
          <a:p>
            <a:r>
              <a:rPr lang="en-CA" dirty="0" smtClean="0"/>
              <a:t>These surgeons are still struggling with the “mid section” of these wounds because of the very high retraction forces on this section of the wound.</a:t>
            </a:r>
          </a:p>
          <a:p>
            <a:endParaRPr lang="en-CA" dirty="0" smtClean="0"/>
          </a:p>
          <a:p>
            <a:endParaRPr lang="en-CA" dirty="0"/>
          </a:p>
        </p:txBody>
      </p:sp>
    </p:spTree>
    <p:extLst>
      <p:ext uri="{BB962C8B-B14F-4D97-AF65-F5344CB8AC3E}">
        <p14:creationId xmlns:p14="http://schemas.microsoft.com/office/powerpoint/2010/main" val="211783589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New Horizons for ABRA Abdominal</a:t>
            </a:r>
            <a:endParaRPr lang="en-CA" dirty="0"/>
          </a:p>
        </p:txBody>
      </p:sp>
      <p:sp>
        <p:nvSpPr>
          <p:cNvPr id="3" name="Content Placeholder 2"/>
          <p:cNvSpPr>
            <a:spLocks noGrp="1"/>
          </p:cNvSpPr>
          <p:nvPr>
            <p:ph idx="1"/>
          </p:nvPr>
        </p:nvSpPr>
        <p:spPr/>
        <p:txBody>
          <a:bodyPr>
            <a:normAutofit fontScale="77500" lnSpcReduction="20000"/>
          </a:bodyPr>
          <a:lstStyle/>
          <a:p>
            <a:r>
              <a:rPr lang="en-CA" dirty="0" smtClean="0"/>
              <a:t>Our development in the “mini-progressive closure” is one we will be seeking to understand in the near future. One of my surgeons who teaches me a lot about surgery has agreed to look at this on his next suitable patient.</a:t>
            </a:r>
          </a:p>
          <a:p>
            <a:endParaRPr lang="en-CA" dirty="0"/>
          </a:p>
          <a:p>
            <a:r>
              <a:rPr lang="en-CA" dirty="0" smtClean="0"/>
              <a:t>ABRA Abdominal for use in ventral hernia patients who have to have their infected mesh removed is a procedure we should be aware of and we do have the indication to be used in this case. The challenge is the surgeon cannot place more synthetic mesh and just leaves the “biological mesh” option with or without component separation. We are another option</a:t>
            </a:r>
          </a:p>
          <a:p>
            <a:endParaRPr lang="en-CA" dirty="0"/>
          </a:p>
        </p:txBody>
      </p:sp>
    </p:spTree>
    <p:extLst>
      <p:ext uri="{BB962C8B-B14F-4D97-AF65-F5344CB8AC3E}">
        <p14:creationId xmlns:p14="http://schemas.microsoft.com/office/powerpoint/2010/main" val="12961183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Surprises with ABRA</a:t>
            </a:r>
            <a:endParaRPr lang="en-CA" dirty="0"/>
          </a:p>
        </p:txBody>
      </p:sp>
      <p:sp>
        <p:nvSpPr>
          <p:cNvPr id="3" name="Content Placeholder 2"/>
          <p:cNvSpPr>
            <a:spLocks noGrp="1"/>
          </p:cNvSpPr>
          <p:nvPr>
            <p:ph idx="1"/>
          </p:nvPr>
        </p:nvSpPr>
        <p:spPr/>
        <p:txBody>
          <a:bodyPr>
            <a:normAutofit fontScale="77500" lnSpcReduction="20000"/>
          </a:bodyPr>
          <a:lstStyle/>
          <a:p>
            <a:r>
              <a:rPr lang="en-CA" dirty="0" smtClean="0"/>
              <a:t>6 month old baby in Leeds England. 8 cm wide transvers, Roof Top Incision, was closed in 7 days with no tension on the closed wound!</a:t>
            </a:r>
          </a:p>
          <a:p>
            <a:r>
              <a:rPr lang="en-CA" dirty="0" smtClean="0"/>
              <a:t>Surgeon in CA has seen new abdominal wall tissue generated with ABRA dynamic tension applied. This is news and very exciting as we are learning what tension can do and where does it end, we do not know.</a:t>
            </a:r>
          </a:p>
          <a:p>
            <a:r>
              <a:rPr lang="en-CA" dirty="0" smtClean="0"/>
              <a:t>ABRA cases need to be supported cases with “experienced” reps co-working with reps who have not had the chance to become comfortable in the OR and ICU with ABRA Abdominal</a:t>
            </a:r>
          </a:p>
          <a:p>
            <a:r>
              <a:rPr lang="en-CA" dirty="0" smtClean="0"/>
              <a:t>Website Spreading the “Dynamic tension” story far and wide</a:t>
            </a:r>
          </a:p>
        </p:txBody>
      </p:sp>
    </p:spTree>
    <p:extLst>
      <p:ext uri="{BB962C8B-B14F-4D97-AF65-F5344CB8AC3E}">
        <p14:creationId xmlns:p14="http://schemas.microsoft.com/office/powerpoint/2010/main" val="5908093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0226" name="Picture 2"/>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1771650" y="12573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0227" name="Text Box 3"/>
          <p:cNvSpPr txBox="1">
            <a:spLocks noChangeArrowheads="1"/>
          </p:cNvSpPr>
          <p:nvPr/>
        </p:nvSpPr>
        <p:spPr bwMode="auto">
          <a:xfrm>
            <a:off x="5482829" y="4929189"/>
            <a:ext cx="1714500" cy="323165"/>
          </a:xfrm>
          <a:prstGeom prst="rect">
            <a:avLst/>
          </a:prstGeom>
          <a:solidFill>
            <a:srgbClr val="9DBAC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cs typeface="Arial" panose="020B0604020202020204" pitchFamily="34" charset="0"/>
              </a:defRPr>
            </a:lvl1pPr>
            <a:lvl2pPr marL="742950" indent="-285750">
              <a:defRPr sz="2400">
                <a:solidFill>
                  <a:schemeClr val="tx1"/>
                </a:solidFill>
                <a:latin typeface="Times New Roman" panose="02020603050405020304" pitchFamily="18" charset="0"/>
                <a:cs typeface="Arial" panose="020B0604020202020204" pitchFamily="34" charset="0"/>
              </a:defRPr>
            </a:lvl2pPr>
            <a:lvl3pPr marL="1143000" indent="-228600">
              <a:defRPr sz="2400">
                <a:solidFill>
                  <a:schemeClr val="tx1"/>
                </a:solidFill>
                <a:latin typeface="Times New Roman" panose="02020603050405020304" pitchFamily="18" charset="0"/>
                <a:cs typeface="Arial" panose="020B0604020202020204" pitchFamily="34" charset="0"/>
              </a:defRPr>
            </a:lvl3pPr>
            <a:lvl4pPr marL="1600200" indent="-228600">
              <a:defRPr sz="2400">
                <a:solidFill>
                  <a:schemeClr val="tx1"/>
                </a:solidFill>
                <a:latin typeface="Times New Roman" panose="02020603050405020304" pitchFamily="18" charset="0"/>
                <a:cs typeface="Arial" panose="020B0604020202020204" pitchFamily="34" charset="0"/>
              </a:defRPr>
            </a:lvl4pPr>
            <a:lvl5pPr marL="2057400" indent="-22860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eaLnBrk="1" hangingPunct="1">
              <a:spcBef>
                <a:spcPct val="50000"/>
              </a:spcBef>
            </a:pPr>
            <a:r>
              <a:rPr lang="en-US" altLang="en-US" sz="1500" b="1">
                <a:solidFill>
                  <a:schemeClr val="bg1"/>
                </a:solidFill>
                <a:latin typeface="Verdana" panose="020B0604030504040204" pitchFamily="34" charset="0"/>
              </a:rPr>
              <a:t>Open 8 days</a:t>
            </a:r>
          </a:p>
        </p:txBody>
      </p:sp>
      <p:sp>
        <p:nvSpPr>
          <p:cNvPr id="180228" name="Text Box 5"/>
          <p:cNvSpPr txBox="1">
            <a:spLocks noChangeArrowheads="1"/>
          </p:cNvSpPr>
          <p:nvPr/>
        </p:nvSpPr>
        <p:spPr bwMode="auto">
          <a:xfrm>
            <a:off x="1839516" y="1290639"/>
            <a:ext cx="1714500" cy="323165"/>
          </a:xfrm>
          <a:prstGeom prst="rect">
            <a:avLst/>
          </a:prstGeom>
          <a:solidFill>
            <a:srgbClr val="6B95B5">
              <a:alpha val="7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cs typeface="Arial" panose="020B0604020202020204" pitchFamily="34" charset="0"/>
              </a:defRPr>
            </a:lvl1pPr>
            <a:lvl2pPr marL="742950" indent="-285750">
              <a:defRPr sz="2400">
                <a:solidFill>
                  <a:schemeClr val="tx1"/>
                </a:solidFill>
                <a:latin typeface="Times New Roman" panose="02020603050405020304" pitchFamily="18" charset="0"/>
                <a:cs typeface="Arial" panose="020B0604020202020204" pitchFamily="34" charset="0"/>
              </a:defRPr>
            </a:lvl2pPr>
            <a:lvl3pPr marL="1143000" indent="-228600">
              <a:defRPr sz="2400">
                <a:solidFill>
                  <a:schemeClr val="tx1"/>
                </a:solidFill>
                <a:latin typeface="Times New Roman" panose="02020603050405020304" pitchFamily="18" charset="0"/>
                <a:cs typeface="Arial" panose="020B0604020202020204" pitchFamily="34" charset="0"/>
              </a:defRPr>
            </a:lvl3pPr>
            <a:lvl4pPr marL="1600200" indent="-228600">
              <a:defRPr sz="2400">
                <a:solidFill>
                  <a:schemeClr val="tx1"/>
                </a:solidFill>
                <a:latin typeface="Times New Roman" panose="02020603050405020304" pitchFamily="18" charset="0"/>
                <a:cs typeface="Arial" panose="020B0604020202020204" pitchFamily="34" charset="0"/>
              </a:defRPr>
            </a:lvl4pPr>
            <a:lvl5pPr marL="2057400" indent="-22860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eaLnBrk="1" hangingPunct="1">
              <a:spcBef>
                <a:spcPct val="50000"/>
              </a:spcBef>
            </a:pPr>
            <a:r>
              <a:rPr lang="en-US" altLang="en-US" sz="1500" b="1">
                <a:solidFill>
                  <a:schemeClr val="bg1"/>
                </a:solidFill>
                <a:latin typeface="Verdana" panose="020B0604030504040204" pitchFamily="34" charset="0"/>
              </a:rPr>
              <a:t>MVA Victim</a:t>
            </a:r>
          </a:p>
        </p:txBody>
      </p:sp>
    </p:spTree>
    <p:extLst>
      <p:ext uri="{BB962C8B-B14F-4D97-AF65-F5344CB8AC3E}">
        <p14:creationId xmlns:p14="http://schemas.microsoft.com/office/powerpoint/2010/main" val="91441976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2274" name="Picture 2"/>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1771650" y="1257301"/>
            <a:ext cx="5543550" cy="41648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2275" name="Text Box 3"/>
          <p:cNvSpPr txBox="1">
            <a:spLocks noChangeArrowheads="1"/>
          </p:cNvSpPr>
          <p:nvPr/>
        </p:nvSpPr>
        <p:spPr bwMode="auto">
          <a:xfrm>
            <a:off x="5482829" y="4929189"/>
            <a:ext cx="1714500" cy="323165"/>
          </a:xfrm>
          <a:prstGeom prst="rect">
            <a:avLst/>
          </a:prstGeom>
          <a:solidFill>
            <a:srgbClr val="9DBAC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cs typeface="Arial" panose="020B0604020202020204" pitchFamily="34" charset="0"/>
              </a:defRPr>
            </a:lvl1pPr>
            <a:lvl2pPr marL="742950" indent="-285750">
              <a:defRPr sz="2400">
                <a:solidFill>
                  <a:schemeClr val="tx1"/>
                </a:solidFill>
                <a:latin typeface="Times New Roman" panose="02020603050405020304" pitchFamily="18" charset="0"/>
                <a:cs typeface="Arial" panose="020B0604020202020204" pitchFamily="34" charset="0"/>
              </a:defRPr>
            </a:lvl2pPr>
            <a:lvl3pPr marL="1143000" indent="-228600">
              <a:defRPr sz="2400">
                <a:solidFill>
                  <a:schemeClr val="tx1"/>
                </a:solidFill>
                <a:latin typeface="Times New Roman" panose="02020603050405020304" pitchFamily="18" charset="0"/>
                <a:cs typeface="Arial" panose="020B0604020202020204" pitchFamily="34" charset="0"/>
              </a:defRPr>
            </a:lvl3pPr>
            <a:lvl4pPr marL="1600200" indent="-228600">
              <a:defRPr sz="2400">
                <a:solidFill>
                  <a:schemeClr val="tx1"/>
                </a:solidFill>
                <a:latin typeface="Times New Roman" panose="02020603050405020304" pitchFamily="18" charset="0"/>
                <a:cs typeface="Arial" panose="020B0604020202020204" pitchFamily="34" charset="0"/>
              </a:defRPr>
            </a:lvl4pPr>
            <a:lvl5pPr marL="2057400" indent="-22860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eaLnBrk="1" hangingPunct="1">
              <a:spcBef>
                <a:spcPct val="50000"/>
              </a:spcBef>
            </a:pPr>
            <a:r>
              <a:rPr lang="en-US" altLang="en-US" sz="1500" b="1">
                <a:solidFill>
                  <a:schemeClr val="bg1"/>
                </a:solidFill>
                <a:latin typeface="Verdana" panose="020B0604030504040204" pitchFamily="34" charset="0"/>
              </a:rPr>
              <a:t>Day 0</a:t>
            </a:r>
          </a:p>
        </p:txBody>
      </p:sp>
      <p:sp>
        <p:nvSpPr>
          <p:cNvPr id="182276" name="Text Box 5"/>
          <p:cNvSpPr txBox="1">
            <a:spLocks noChangeArrowheads="1"/>
          </p:cNvSpPr>
          <p:nvPr/>
        </p:nvSpPr>
        <p:spPr bwMode="auto">
          <a:xfrm>
            <a:off x="1839516" y="1290639"/>
            <a:ext cx="1714500" cy="323165"/>
          </a:xfrm>
          <a:prstGeom prst="rect">
            <a:avLst/>
          </a:prstGeom>
          <a:solidFill>
            <a:srgbClr val="6B95B5">
              <a:alpha val="7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cs typeface="Arial" panose="020B0604020202020204" pitchFamily="34" charset="0"/>
              </a:defRPr>
            </a:lvl1pPr>
            <a:lvl2pPr marL="742950" indent="-285750">
              <a:defRPr sz="2400">
                <a:solidFill>
                  <a:schemeClr val="tx1"/>
                </a:solidFill>
                <a:latin typeface="Times New Roman" panose="02020603050405020304" pitchFamily="18" charset="0"/>
                <a:cs typeface="Arial" panose="020B0604020202020204" pitchFamily="34" charset="0"/>
              </a:defRPr>
            </a:lvl2pPr>
            <a:lvl3pPr marL="1143000" indent="-228600">
              <a:defRPr sz="2400">
                <a:solidFill>
                  <a:schemeClr val="tx1"/>
                </a:solidFill>
                <a:latin typeface="Times New Roman" panose="02020603050405020304" pitchFamily="18" charset="0"/>
                <a:cs typeface="Arial" panose="020B0604020202020204" pitchFamily="34" charset="0"/>
              </a:defRPr>
            </a:lvl3pPr>
            <a:lvl4pPr marL="1600200" indent="-228600">
              <a:defRPr sz="2400">
                <a:solidFill>
                  <a:schemeClr val="tx1"/>
                </a:solidFill>
                <a:latin typeface="Times New Roman" panose="02020603050405020304" pitchFamily="18" charset="0"/>
                <a:cs typeface="Arial" panose="020B0604020202020204" pitchFamily="34" charset="0"/>
              </a:defRPr>
            </a:lvl4pPr>
            <a:lvl5pPr marL="2057400" indent="-22860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eaLnBrk="1" hangingPunct="1">
              <a:spcBef>
                <a:spcPct val="50000"/>
              </a:spcBef>
            </a:pPr>
            <a:r>
              <a:rPr lang="en-US" altLang="en-US" sz="1500" b="1">
                <a:solidFill>
                  <a:schemeClr val="bg1"/>
                </a:solidFill>
                <a:latin typeface="Verdana" panose="020B0604030504040204" pitchFamily="34" charset="0"/>
              </a:rPr>
              <a:t>MVA Victim</a:t>
            </a:r>
          </a:p>
        </p:txBody>
      </p:sp>
    </p:spTree>
    <p:extLst>
      <p:ext uri="{BB962C8B-B14F-4D97-AF65-F5344CB8AC3E}">
        <p14:creationId xmlns:p14="http://schemas.microsoft.com/office/powerpoint/2010/main" val="296353485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6" name="Rectangle 2"/>
          <p:cNvSpPr>
            <a:spLocks noChangeArrowheads="1"/>
          </p:cNvSpPr>
          <p:nvPr/>
        </p:nvSpPr>
        <p:spPr bwMode="auto">
          <a:xfrm>
            <a:off x="1485900" y="447113"/>
            <a:ext cx="6057900" cy="461665"/>
          </a:xfrm>
          <a:prstGeom prst="rect">
            <a:avLst/>
          </a:prstGeom>
          <a:noFill/>
          <a:ln w="9525">
            <a:noFill/>
            <a:miter lim="800000"/>
            <a:headEnd/>
            <a:tailEnd/>
          </a:ln>
          <a:effectLst/>
        </p:spPr>
        <p:txBody>
          <a:bodyPr>
            <a:spAutoFit/>
          </a:bodyPr>
          <a:lstStyle/>
          <a:p>
            <a:pPr algn="ctr">
              <a:defRPr/>
            </a:pPr>
            <a:r>
              <a:rPr lang="en-US" sz="2400" b="1" i="1" dirty="0">
                <a:solidFill>
                  <a:schemeClr val="tx2">
                    <a:lumMod val="50000"/>
                  </a:schemeClr>
                </a:solidFill>
                <a:effectLst>
                  <a:outerShdw blurRad="38100" dist="38100" dir="2700000" algn="tl">
                    <a:srgbClr val="C0C0C0"/>
                  </a:outerShdw>
                </a:effectLst>
                <a:latin typeface="Arial" charset="0"/>
              </a:rPr>
              <a:t>“The Move” – Essential to success</a:t>
            </a:r>
            <a:endParaRPr lang="en-US" sz="2400" b="1" dirty="0">
              <a:solidFill>
                <a:schemeClr val="tx2">
                  <a:lumMod val="50000"/>
                </a:schemeClr>
              </a:solidFill>
              <a:effectLst>
                <a:outerShdw blurRad="38100" dist="38100" dir="2700000" algn="tl">
                  <a:srgbClr val="C0C0C0"/>
                </a:outerShdw>
              </a:effectLst>
            </a:endParaRPr>
          </a:p>
        </p:txBody>
      </p:sp>
      <p:pic>
        <p:nvPicPr>
          <p:cNvPr id="5123" name="Picture 3"/>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1013254" y="1250409"/>
            <a:ext cx="3044396" cy="1788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4" name="Picture 4"/>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5046704" y="1250409"/>
            <a:ext cx="3029770" cy="1778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5" name="Picture 5"/>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1013254" y="3280202"/>
            <a:ext cx="3044396" cy="2283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6" name="Picture 6"/>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5054428" y="3377866"/>
            <a:ext cx="3022045" cy="2266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7" name="Line 7"/>
          <p:cNvSpPr>
            <a:spLocks noChangeShapeType="1"/>
          </p:cNvSpPr>
          <p:nvPr/>
        </p:nvSpPr>
        <p:spPr bwMode="auto">
          <a:xfrm>
            <a:off x="4235021" y="4376670"/>
            <a:ext cx="742950" cy="0"/>
          </a:xfrm>
          <a:prstGeom prst="line">
            <a:avLst/>
          </a:prstGeom>
          <a:noFill/>
          <a:ln w="127000">
            <a:solidFill>
              <a:srgbClr val="FF0000"/>
            </a:solidFill>
            <a:round/>
            <a:headEnd/>
            <a:tailEnd type="stealth" w="lg" len="lg"/>
          </a:ln>
          <a:extLst>
            <a:ext uri="{909E8E84-426E-40DD-AFC4-6F175D3DCCD1}">
              <a14:hiddenFill xmlns:a14="http://schemas.microsoft.com/office/drawing/2010/main">
                <a:noFill/>
              </a14:hiddenFill>
            </a:ext>
          </a:extLst>
        </p:spPr>
        <p:txBody>
          <a:bodyPr/>
          <a:lstStyle/>
          <a:p>
            <a:endParaRPr lang="en-CA" sz="1350"/>
          </a:p>
        </p:txBody>
      </p:sp>
      <p:sp>
        <p:nvSpPr>
          <p:cNvPr id="5128" name="Line 8"/>
          <p:cNvSpPr>
            <a:spLocks noChangeShapeType="1"/>
          </p:cNvSpPr>
          <p:nvPr/>
        </p:nvSpPr>
        <p:spPr bwMode="auto">
          <a:xfrm>
            <a:off x="4235021" y="2085004"/>
            <a:ext cx="742950" cy="0"/>
          </a:xfrm>
          <a:prstGeom prst="line">
            <a:avLst/>
          </a:prstGeom>
          <a:noFill/>
          <a:ln w="127000">
            <a:solidFill>
              <a:srgbClr val="FF0000"/>
            </a:solidFill>
            <a:round/>
            <a:headEnd/>
            <a:tailEnd type="stealth" w="lg" len="lg"/>
          </a:ln>
          <a:extLst>
            <a:ext uri="{909E8E84-426E-40DD-AFC4-6F175D3DCCD1}">
              <a14:hiddenFill xmlns:a14="http://schemas.microsoft.com/office/drawing/2010/main">
                <a:noFill/>
              </a14:hiddenFill>
            </a:ext>
          </a:extLst>
        </p:spPr>
        <p:txBody>
          <a:bodyPr/>
          <a:lstStyle/>
          <a:p>
            <a:endParaRPr lang="en-CA" sz="1350"/>
          </a:p>
        </p:txBody>
      </p:sp>
      <p:sp>
        <p:nvSpPr>
          <p:cNvPr id="5129" name="TextBox 9"/>
          <p:cNvSpPr txBox="1">
            <a:spLocks noChangeArrowheads="1"/>
          </p:cNvSpPr>
          <p:nvPr/>
        </p:nvSpPr>
        <p:spPr bwMode="auto">
          <a:xfrm>
            <a:off x="556569" y="5701549"/>
            <a:ext cx="791656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imes New Roman" pitchFamily="18" charset="0"/>
                <a:cs typeface="Arial" charset="0"/>
              </a:defRPr>
            </a:lvl1pPr>
            <a:lvl2pPr marL="742950" indent="-285750" eaLnBrk="0" hangingPunct="0">
              <a:defRPr sz="2400">
                <a:solidFill>
                  <a:schemeClr val="tx1"/>
                </a:solidFill>
                <a:latin typeface="Times New Roman" pitchFamily="18" charset="0"/>
                <a:cs typeface="Arial" charset="0"/>
              </a:defRPr>
            </a:lvl2pPr>
            <a:lvl3pPr marL="1143000" indent="-228600" eaLnBrk="0" hangingPunct="0">
              <a:defRPr sz="2400">
                <a:solidFill>
                  <a:schemeClr val="tx1"/>
                </a:solidFill>
                <a:latin typeface="Times New Roman" pitchFamily="18" charset="0"/>
                <a:cs typeface="Arial" charset="0"/>
              </a:defRPr>
            </a:lvl3pPr>
            <a:lvl4pPr marL="1600200" indent="-228600" eaLnBrk="0" hangingPunct="0">
              <a:defRPr sz="2400">
                <a:solidFill>
                  <a:schemeClr val="tx1"/>
                </a:solidFill>
                <a:latin typeface="Times New Roman" pitchFamily="18" charset="0"/>
                <a:cs typeface="Arial" charset="0"/>
              </a:defRPr>
            </a:lvl4pPr>
            <a:lvl5pPr marL="2057400" indent="-228600" eaLnBrk="0" hangingPunct="0">
              <a:defRPr sz="24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4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4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4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400">
                <a:solidFill>
                  <a:schemeClr val="tx1"/>
                </a:solidFill>
                <a:latin typeface="Times New Roman" pitchFamily="18" charset="0"/>
                <a:cs typeface="Arial" charset="0"/>
              </a:defRPr>
            </a:lvl9pPr>
          </a:lstStyle>
          <a:p>
            <a:pPr eaLnBrk="1" hangingPunct="1"/>
            <a:r>
              <a:rPr lang="en-CA" b="1" dirty="0">
                <a:solidFill>
                  <a:schemeClr val="tx2">
                    <a:lumMod val="50000"/>
                  </a:schemeClr>
                </a:solidFill>
                <a:latin typeface="+mn-lt"/>
              </a:rPr>
              <a:t>The “Move” Increases abdominal cavity volume and regains lost domain in the OR  immediately after ABRA installation</a:t>
            </a:r>
            <a:r>
              <a:rPr lang="en-CA" b="1" dirty="0">
                <a:solidFill>
                  <a:srgbClr val="5282A6"/>
                </a:solidFill>
                <a:latin typeface="+mn-lt"/>
              </a:rPr>
              <a:t>.</a:t>
            </a:r>
          </a:p>
        </p:txBody>
      </p:sp>
    </p:spTree>
    <p:extLst>
      <p:ext uri="{BB962C8B-B14F-4D97-AF65-F5344CB8AC3E}">
        <p14:creationId xmlns:p14="http://schemas.microsoft.com/office/powerpoint/2010/main" val="101956719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22" name="Picture 2"/>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1771650" y="1257300"/>
            <a:ext cx="5600700" cy="414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4323" name="Text Box 3"/>
          <p:cNvSpPr txBox="1">
            <a:spLocks noChangeArrowheads="1"/>
          </p:cNvSpPr>
          <p:nvPr/>
        </p:nvSpPr>
        <p:spPr bwMode="auto">
          <a:xfrm>
            <a:off x="2286000" y="4929189"/>
            <a:ext cx="4911329" cy="323165"/>
          </a:xfrm>
          <a:prstGeom prst="rect">
            <a:avLst/>
          </a:prstGeom>
          <a:solidFill>
            <a:srgbClr val="9DBAC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cs typeface="Arial" panose="020B0604020202020204" pitchFamily="34" charset="0"/>
              </a:defRPr>
            </a:lvl1pPr>
            <a:lvl2pPr marL="742950" indent="-285750">
              <a:defRPr sz="2400">
                <a:solidFill>
                  <a:schemeClr val="tx1"/>
                </a:solidFill>
                <a:latin typeface="Times New Roman" panose="02020603050405020304" pitchFamily="18" charset="0"/>
                <a:cs typeface="Arial" panose="020B0604020202020204" pitchFamily="34" charset="0"/>
              </a:defRPr>
            </a:lvl2pPr>
            <a:lvl3pPr marL="1143000" indent="-228600">
              <a:defRPr sz="2400">
                <a:solidFill>
                  <a:schemeClr val="tx1"/>
                </a:solidFill>
                <a:latin typeface="Times New Roman" panose="02020603050405020304" pitchFamily="18" charset="0"/>
                <a:cs typeface="Arial" panose="020B0604020202020204" pitchFamily="34" charset="0"/>
              </a:defRPr>
            </a:lvl3pPr>
            <a:lvl4pPr marL="1600200" indent="-228600">
              <a:defRPr sz="2400">
                <a:solidFill>
                  <a:schemeClr val="tx1"/>
                </a:solidFill>
                <a:latin typeface="Times New Roman" panose="02020603050405020304" pitchFamily="18" charset="0"/>
                <a:cs typeface="Arial" panose="020B0604020202020204" pitchFamily="34" charset="0"/>
              </a:defRPr>
            </a:lvl4pPr>
            <a:lvl5pPr marL="2057400" indent="-22860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eaLnBrk="1" hangingPunct="1">
              <a:spcBef>
                <a:spcPct val="50000"/>
              </a:spcBef>
            </a:pPr>
            <a:r>
              <a:rPr lang="en-US" altLang="en-US" sz="1500" b="1">
                <a:solidFill>
                  <a:schemeClr val="bg1"/>
                </a:solidFill>
                <a:latin typeface="Verdana" panose="020B0604030504040204" pitchFamily="34" charset="0"/>
              </a:rPr>
              <a:t>After Elastomer tensioning and “The Move”</a:t>
            </a:r>
          </a:p>
        </p:txBody>
      </p:sp>
      <p:sp>
        <p:nvSpPr>
          <p:cNvPr id="184324" name="Text Box 5"/>
          <p:cNvSpPr txBox="1">
            <a:spLocks noChangeArrowheads="1"/>
          </p:cNvSpPr>
          <p:nvPr/>
        </p:nvSpPr>
        <p:spPr bwMode="auto">
          <a:xfrm>
            <a:off x="1839516" y="1290639"/>
            <a:ext cx="1714500" cy="323165"/>
          </a:xfrm>
          <a:prstGeom prst="rect">
            <a:avLst/>
          </a:prstGeom>
          <a:solidFill>
            <a:srgbClr val="6B95B5">
              <a:alpha val="7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cs typeface="Arial" panose="020B0604020202020204" pitchFamily="34" charset="0"/>
              </a:defRPr>
            </a:lvl1pPr>
            <a:lvl2pPr marL="742950" indent="-285750">
              <a:defRPr sz="2400">
                <a:solidFill>
                  <a:schemeClr val="tx1"/>
                </a:solidFill>
                <a:latin typeface="Times New Roman" panose="02020603050405020304" pitchFamily="18" charset="0"/>
                <a:cs typeface="Arial" panose="020B0604020202020204" pitchFamily="34" charset="0"/>
              </a:defRPr>
            </a:lvl2pPr>
            <a:lvl3pPr marL="1143000" indent="-228600">
              <a:defRPr sz="2400">
                <a:solidFill>
                  <a:schemeClr val="tx1"/>
                </a:solidFill>
                <a:latin typeface="Times New Roman" panose="02020603050405020304" pitchFamily="18" charset="0"/>
                <a:cs typeface="Arial" panose="020B0604020202020204" pitchFamily="34" charset="0"/>
              </a:defRPr>
            </a:lvl3pPr>
            <a:lvl4pPr marL="1600200" indent="-228600">
              <a:defRPr sz="2400">
                <a:solidFill>
                  <a:schemeClr val="tx1"/>
                </a:solidFill>
                <a:latin typeface="Times New Roman" panose="02020603050405020304" pitchFamily="18" charset="0"/>
                <a:cs typeface="Arial" panose="020B0604020202020204" pitchFamily="34" charset="0"/>
              </a:defRPr>
            </a:lvl4pPr>
            <a:lvl5pPr marL="2057400" indent="-22860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eaLnBrk="1" hangingPunct="1">
              <a:spcBef>
                <a:spcPct val="50000"/>
              </a:spcBef>
            </a:pPr>
            <a:r>
              <a:rPr lang="en-US" altLang="en-US" sz="1500" b="1">
                <a:solidFill>
                  <a:schemeClr val="bg1"/>
                </a:solidFill>
                <a:latin typeface="Verdana" panose="020B0604030504040204" pitchFamily="34" charset="0"/>
              </a:rPr>
              <a:t>MVA Victim</a:t>
            </a:r>
          </a:p>
        </p:txBody>
      </p:sp>
    </p:spTree>
    <p:extLst>
      <p:ext uri="{BB962C8B-B14F-4D97-AF65-F5344CB8AC3E}">
        <p14:creationId xmlns:p14="http://schemas.microsoft.com/office/powerpoint/2010/main" val="58792844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6370" name="Picture 2"/>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1828800" y="1200150"/>
            <a:ext cx="5600700" cy="4200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6371" name="Text Box 3"/>
          <p:cNvSpPr txBox="1">
            <a:spLocks noChangeArrowheads="1"/>
          </p:cNvSpPr>
          <p:nvPr/>
        </p:nvSpPr>
        <p:spPr bwMode="auto">
          <a:xfrm>
            <a:off x="1943100" y="4800601"/>
            <a:ext cx="5372100" cy="553998"/>
          </a:xfrm>
          <a:prstGeom prst="rect">
            <a:avLst/>
          </a:prstGeom>
          <a:solidFill>
            <a:srgbClr val="9DBAC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cs typeface="Arial" panose="020B0604020202020204" pitchFamily="34" charset="0"/>
              </a:defRPr>
            </a:lvl1pPr>
            <a:lvl2pPr marL="742950" indent="-285750">
              <a:defRPr sz="2400">
                <a:solidFill>
                  <a:schemeClr val="tx1"/>
                </a:solidFill>
                <a:latin typeface="Times New Roman" panose="02020603050405020304" pitchFamily="18" charset="0"/>
                <a:cs typeface="Arial" panose="020B0604020202020204" pitchFamily="34" charset="0"/>
              </a:defRPr>
            </a:lvl2pPr>
            <a:lvl3pPr marL="1143000" indent="-228600">
              <a:defRPr sz="2400">
                <a:solidFill>
                  <a:schemeClr val="tx1"/>
                </a:solidFill>
                <a:latin typeface="Times New Roman" panose="02020603050405020304" pitchFamily="18" charset="0"/>
                <a:cs typeface="Arial" panose="020B0604020202020204" pitchFamily="34" charset="0"/>
              </a:defRPr>
            </a:lvl3pPr>
            <a:lvl4pPr marL="1600200" indent="-228600">
              <a:defRPr sz="2400">
                <a:solidFill>
                  <a:schemeClr val="tx1"/>
                </a:solidFill>
                <a:latin typeface="Times New Roman" panose="02020603050405020304" pitchFamily="18" charset="0"/>
                <a:cs typeface="Arial" panose="020B0604020202020204" pitchFamily="34" charset="0"/>
              </a:defRPr>
            </a:lvl4pPr>
            <a:lvl5pPr marL="2057400" indent="-22860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eaLnBrk="1" hangingPunct="1">
              <a:spcBef>
                <a:spcPct val="50000"/>
              </a:spcBef>
            </a:pPr>
            <a:r>
              <a:rPr lang="en-US" altLang="en-US" sz="1500" b="1">
                <a:solidFill>
                  <a:schemeClr val="bg1"/>
                </a:solidFill>
                <a:latin typeface="Verdana" panose="020B0604030504040204" pitchFamily="34" charset="0"/>
              </a:rPr>
              <a:t>Day 3 after replacement of dressings, elastomer tensioning and “The Move”</a:t>
            </a:r>
          </a:p>
        </p:txBody>
      </p:sp>
      <p:sp>
        <p:nvSpPr>
          <p:cNvPr id="186372" name="Text Box 5"/>
          <p:cNvSpPr txBox="1">
            <a:spLocks noChangeArrowheads="1"/>
          </p:cNvSpPr>
          <p:nvPr/>
        </p:nvSpPr>
        <p:spPr bwMode="auto">
          <a:xfrm>
            <a:off x="1839516" y="1290639"/>
            <a:ext cx="1714500" cy="323165"/>
          </a:xfrm>
          <a:prstGeom prst="rect">
            <a:avLst/>
          </a:prstGeom>
          <a:solidFill>
            <a:srgbClr val="6B95B5">
              <a:alpha val="7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cs typeface="Arial" panose="020B0604020202020204" pitchFamily="34" charset="0"/>
              </a:defRPr>
            </a:lvl1pPr>
            <a:lvl2pPr marL="742950" indent="-285750">
              <a:defRPr sz="2400">
                <a:solidFill>
                  <a:schemeClr val="tx1"/>
                </a:solidFill>
                <a:latin typeface="Times New Roman" panose="02020603050405020304" pitchFamily="18" charset="0"/>
                <a:cs typeface="Arial" panose="020B0604020202020204" pitchFamily="34" charset="0"/>
              </a:defRPr>
            </a:lvl2pPr>
            <a:lvl3pPr marL="1143000" indent="-228600">
              <a:defRPr sz="2400">
                <a:solidFill>
                  <a:schemeClr val="tx1"/>
                </a:solidFill>
                <a:latin typeface="Times New Roman" panose="02020603050405020304" pitchFamily="18" charset="0"/>
                <a:cs typeface="Arial" panose="020B0604020202020204" pitchFamily="34" charset="0"/>
              </a:defRPr>
            </a:lvl3pPr>
            <a:lvl4pPr marL="1600200" indent="-228600">
              <a:defRPr sz="2400">
                <a:solidFill>
                  <a:schemeClr val="tx1"/>
                </a:solidFill>
                <a:latin typeface="Times New Roman" panose="02020603050405020304" pitchFamily="18" charset="0"/>
                <a:cs typeface="Arial" panose="020B0604020202020204" pitchFamily="34" charset="0"/>
              </a:defRPr>
            </a:lvl4pPr>
            <a:lvl5pPr marL="2057400" indent="-22860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eaLnBrk="1" hangingPunct="1">
              <a:spcBef>
                <a:spcPct val="50000"/>
              </a:spcBef>
            </a:pPr>
            <a:r>
              <a:rPr lang="en-US" altLang="en-US" sz="1500" b="1">
                <a:solidFill>
                  <a:schemeClr val="bg1"/>
                </a:solidFill>
                <a:latin typeface="Verdana" panose="020B0604030504040204" pitchFamily="34" charset="0"/>
              </a:rPr>
              <a:t>MVA Victim</a:t>
            </a:r>
          </a:p>
        </p:txBody>
      </p:sp>
    </p:spTree>
    <p:extLst>
      <p:ext uri="{BB962C8B-B14F-4D97-AF65-F5344CB8AC3E}">
        <p14:creationId xmlns:p14="http://schemas.microsoft.com/office/powerpoint/2010/main" val="3930914477"/>
      </p:ext>
    </p:extLst>
  </p:cSld>
  <p:clrMapOvr>
    <a:masterClrMapping/>
  </p:clrMapOvr>
  <p:timing>
    <p:tnLst>
      <p:par>
        <p:cTn id="1" dur="indefinite" restart="never" nodeType="tmRoot"/>
      </p:par>
    </p:tnLst>
  </p:timing>
</p:sld>
</file>

<file path=ppt/theme/theme1.xml><?xml version="1.0" encoding="utf-8"?>
<a:theme xmlns:a="http://schemas.openxmlformats.org/drawingml/2006/main" name="DTS slide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DTS slides</Template>
  <TotalTime>2890</TotalTime>
  <Words>3184</Words>
  <Application>Microsoft Macintosh PowerPoint</Application>
  <PresentationFormat>On-screen Show (4:3)</PresentationFormat>
  <Paragraphs>274</Paragraphs>
  <Slides>44</Slides>
  <Notes>24</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2</vt:i4>
      </vt:variant>
      <vt:variant>
        <vt:lpstr>Slide Titles</vt:lpstr>
      </vt:variant>
      <vt:variant>
        <vt:i4>44</vt:i4>
      </vt:variant>
    </vt:vector>
  </HeadingPairs>
  <TitlesOfParts>
    <vt:vector size="53" baseType="lpstr">
      <vt:lpstr>Aharoni</vt:lpstr>
      <vt:lpstr>Calibri</vt:lpstr>
      <vt:lpstr>Symbol</vt:lpstr>
      <vt:lpstr>Times New Roman</vt:lpstr>
      <vt:lpstr>Verdana</vt:lpstr>
      <vt:lpstr>Arial</vt:lpstr>
      <vt:lpstr>DTS slides</vt:lpstr>
      <vt:lpstr>Bitmap Image</vt:lpstr>
      <vt:lpstr>Photo Editor Photo</vt:lpstr>
      <vt:lpstr>PowerPoint Presentation</vt:lpstr>
      <vt:lpstr>Loss of Domain </vt:lpstr>
      <vt:lpstr>The ABRA Solution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ABRA Abdominal Wall Closure  Dynamically reconnects musculature</vt:lpstr>
      <vt:lpstr>PowerPoint Presentation</vt:lpstr>
      <vt:lpstr>PowerPoint Presentation</vt:lpstr>
      <vt:lpstr>ABRA Abdominal Wall  Closure System</vt:lpstr>
      <vt:lpstr>ABRA Abdominal Wall  Closure System</vt:lpstr>
      <vt:lpstr>PowerPoint Presentation</vt:lpstr>
      <vt:lpstr>THE MOVE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Dalhousie University Study ABThera + ABRA Dr. Minor et al, Dalhousie University  Canadian Journal of Surgery Oct 2014</vt:lpstr>
      <vt:lpstr>Closure of Septic Patient with ABThera and ABRA </vt:lpstr>
      <vt:lpstr>PowerPoint Presentation</vt:lpstr>
      <vt:lpstr> Additional ABRA Steps </vt:lpstr>
      <vt:lpstr>Silicone Sheath</vt:lpstr>
      <vt:lpstr>Double Elastomers</vt:lpstr>
      <vt:lpstr>Where does ABRA Abdominal Fit In? Septic Cases Respond well to ABRA</vt:lpstr>
      <vt:lpstr>Changes in Resuscitation Protocols of the OA</vt:lpstr>
      <vt:lpstr>New Horizons for ABRA Abdominal</vt:lpstr>
      <vt:lpstr>Surprises with ABRA</vt:lpstr>
    </vt:vector>
  </TitlesOfParts>
  <LinksUpToDate>false</LinksUpToDate>
  <SharedDoc>false</SharedDoc>
  <HyperlinksChanged>false</HyperlinksChanged>
  <AppVersion>15.0026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kevin woodford</dc:creator>
  <cp:lastModifiedBy>Microsoft Office User</cp:lastModifiedBy>
  <cp:revision>58</cp:revision>
  <dcterms:created xsi:type="dcterms:W3CDTF">2014-12-09T19:45:36Z</dcterms:created>
  <dcterms:modified xsi:type="dcterms:W3CDTF">2016-10-13T04:03:47Z</dcterms:modified>
</cp:coreProperties>
</file>