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327" r:id="rId3"/>
    <p:sldId id="256" r:id="rId4"/>
    <p:sldId id="278" r:id="rId5"/>
    <p:sldId id="326" r:id="rId6"/>
    <p:sldId id="304" r:id="rId7"/>
    <p:sldId id="307" r:id="rId8"/>
    <p:sldId id="309" r:id="rId9"/>
    <p:sldId id="316" r:id="rId10"/>
    <p:sldId id="328" r:id="rId11"/>
    <p:sldId id="329" r:id="rId12"/>
    <p:sldId id="334" r:id="rId13"/>
    <p:sldId id="330" r:id="rId14"/>
    <p:sldId id="323" r:id="rId15"/>
    <p:sldId id="335" r:id="rId16"/>
    <p:sldId id="336" r:id="rId17"/>
    <p:sldId id="325" r:id="rId1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33CCCC"/>
    <a:srgbClr val="33CCFF"/>
    <a:srgbClr val="00CC99"/>
    <a:srgbClr val="0099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4" autoAdjust="0"/>
    <p:restoredTop sz="94660"/>
  </p:normalViewPr>
  <p:slideViewPr>
    <p:cSldViewPr>
      <p:cViewPr varScale="1">
        <p:scale>
          <a:sx n="74" d="100"/>
          <a:sy n="74" d="100"/>
        </p:scale>
        <p:origin x="117" y="3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97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82589-CB2F-4003-801D-095B67490E73}" type="datetimeFigureOut">
              <a:rPr lang="en-US"/>
              <a:pPr/>
              <a:t>8/25/2015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4844B-5D5D-4D8E-9E71-6B297DF4019B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8986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D4DBF-746C-4C25-853D-8A1CBE8404F4}" type="datetimeFigureOut">
              <a:rPr lang="en-US"/>
              <a:pPr/>
              <a:t>8/25/2015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0FDE7-FE71-46E3-9512-437B13AD5F46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697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0FDE7-FE71-46E3-9512-437B13AD5F4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7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53" y="0"/>
            <a:ext cx="3048000" cy="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393372" y="0"/>
            <a:ext cx="67954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5484812" y="0"/>
            <a:ext cx="6704012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685800"/>
            <a:ext cx="42672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4724400"/>
            <a:ext cx="4267200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15" name="Picture 14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10" name="Picture 9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75812" y="685801"/>
            <a:ext cx="12192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685800"/>
            <a:ext cx="8153399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10" name="Picture 9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pic>
        <p:nvPicPr>
          <p:cNvPr id="8" name="Picture 7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1440"/>
            <a:ext cx="1695796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3429000"/>
            <a:ext cx="9601201" cy="2286000"/>
          </a:xfrm>
        </p:spPr>
        <p:txBody>
          <a:bodyPr anchor="b">
            <a:normAutofit/>
          </a:bodyPr>
          <a:lstStyle>
            <a:lvl1pPr algn="l">
              <a:defRPr sz="48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7543800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accent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828800"/>
            <a:ext cx="4648199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2" y="1828801"/>
            <a:ext cx="4648202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11" name="Picture 10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4646376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438400"/>
            <a:ext cx="464819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2" y="1676400"/>
            <a:ext cx="4648201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2" y="2438400"/>
            <a:ext cx="4648201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13" name="Picture 12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9" name="Picture 8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Simple | Fast | Safe | Natural | Effective | Affordable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  <p:pic>
        <p:nvPicPr>
          <p:cNvPr id="8" name="Picture 7" descr="LSP logo (jpg)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400"/>
            <a:ext cx="1674812" cy="3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684212" y="0"/>
            <a:ext cx="4700684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3" y="685800"/>
            <a:ext cx="548497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08012" y="0"/>
            <a:ext cx="488356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699452" y="0"/>
            <a:ext cx="4700684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358140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4413" y="685800"/>
            <a:ext cx="5486400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3" y="4724400"/>
            <a:ext cx="358140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4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9412" y="6400801"/>
            <a:ext cx="13200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8012" y="6553200"/>
            <a:ext cx="5791199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Simple | Fast | Safe | Natural | Effective | Affordable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75812" y="6400801"/>
            <a:ext cx="12192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542E4-2CCF-42F6-9D92-ED568035133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Calibri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400" kern="1200">
          <a:solidFill>
            <a:schemeClr val="bg1"/>
          </a:solidFill>
          <a:latin typeface="Calibri" pitchFamily="34" charset="0"/>
          <a:ea typeface="+mn-ea"/>
          <a:cs typeface="+mn-cs"/>
        </a:defRPr>
      </a:lvl2pPr>
      <a:lvl3pPr marL="96012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alibri" pitchFamily="34" charset="0"/>
          <a:ea typeface="+mn-ea"/>
          <a:cs typeface="+mn-cs"/>
        </a:defRPr>
      </a:lvl3pPr>
      <a:lvl4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400" kern="1200">
          <a:solidFill>
            <a:schemeClr val="bg1"/>
          </a:solidFill>
          <a:latin typeface="Calibri" pitchFamily="34" charset="0"/>
          <a:ea typeface="+mn-ea"/>
          <a:cs typeface="+mn-cs"/>
        </a:defRPr>
      </a:lvl4pPr>
      <a:lvl5pPr marL="169164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alibri" pitchFamily="34" charset="0"/>
          <a:ea typeface="+mn-ea"/>
          <a:cs typeface="+mn-cs"/>
        </a:defRPr>
      </a:lvl5pPr>
      <a:lvl6pPr marL="205740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feature=player_embedded&amp;v=pHdaPSIAOCY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youtube.com/watch?v=echtw13w1mc" TargetMode="Externa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fescienceplus.com/download-library-2/Videos/videos-ou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WZySc4Dh0zs&amp;feature=youtu.b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012" y="3200400"/>
            <a:ext cx="6781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</a:t>
            </a:r>
            <a:r>
              <a:rPr lang="en-US" sz="3600" i="1" dirty="0" smtClean="0"/>
              <a:t>Merging Health &amp; Innovation</a:t>
            </a:r>
            <a:endParaRPr lang="en-US" sz="36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36612" y="3276600"/>
            <a:ext cx="10363200" cy="0"/>
          </a:xfrm>
          <a:prstGeom prst="line">
            <a:avLst/>
          </a:prstGeom>
          <a:ln w="5715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8" y="990600"/>
            <a:ext cx="9554588" cy="1676400"/>
          </a:xfrm>
        </p:spPr>
      </p:pic>
    </p:spTree>
    <p:extLst>
      <p:ext uri="{BB962C8B-B14F-4D97-AF65-F5344CB8AC3E}">
        <p14:creationId xmlns:p14="http://schemas.microsoft.com/office/powerpoint/2010/main" val="209861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13612" y="2209800"/>
            <a:ext cx="3524123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8012" y="6581775"/>
            <a:ext cx="6324600" cy="276225"/>
          </a:xfrm>
        </p:spPr>
        <p:txBody>
          <a:bodyPr/>
          <a:lstStyle/>
          <a:p>
            <a:r>
              <a:rPr lang="en-US" dirty="0" smtClean="0"/>
              <a:t>Simple | Fast | Safe | Natural | Effective | Affordable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8212" y="52578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hlinkClick r:id="rId3"/>
              </a:rPr>
              <a:t>Click to watch Video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5212" y="152400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Extraction, implant, periodontal disease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89012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dirty="0" smtClean="0"/>
              <a:t>Oral Surgery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12812" y="2133600"/>
            <a:ext cx="5257798" cy="4343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dirty="0" smtClean="0"/>
              <a:t>Open socket compression with </a:t>
            </a:r>
            <a:r>
              <a:rPr lang="en-US" dirty="0" smtClean="0">
                <a:solidFill>
                  <a:srgbClr val="FF0000"/>
                </a:solidFill>
              </a:rPr>
              <a:t>Blood</a:t>
            </a:r>
            <a:r>
              <a:rPr lang="en-US" dirty="0" smtClean="0"/>
              <a:t>STOP</a:t>
            </a:r>
            <a:r>
              <a:rPr lang="en-US" baseline="30000" dirty="0" smtClean="0"/>
              <a:t> ®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iX </a:t>
            </a:r>
            <a:r>
              <a:rPr lang="en-US" dirty="0" smtClean="0"/>
              <a:t>results in complete hemostasis within 3 minutes</a:t>
            </a:r>
          </a:p>
          <a:p>
            <a:pPr marL="342900" indent="-34290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dirty="0" smtClean="0"/>
              <a:t>Effective in patients on blood thinner medications (coumadin, plavix, xarelto, heparin; CE)</a:t>
            </a:r>
          </a:p>
          <a:p>
            <a:pPr marL="0" indent="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None/>
            </a:pP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 Abrasion</a:t>
            </a:r>
            <a:endParaRPr lang="en-US" dirty="0"/>
          </a:p>
        </p:txBody>
      </p:sp>
      <p:pic>
        <p:nvPicPr>
          <p:cNvPr id="4" name="Content Placeholder 9" descr="DSC0002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13" t="11907" r="8080" b="-657"/>
          <a:stretch/>
        </p:blipFill>
        <p:spPr>
          <a:xfrm>
            <a:off x="874185" y="1905000"/>
            <a:ext cx="3189462" cy="2449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Content Placeholder 7" descr="DSC0009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245" t="1547" r="16919" b="491"/>
          <a:stretch/>
        </p:blipFill>
        <p:spPr>
          <a:xfrm rot="16200000">
            <a:off x="4778185" y="1392426"/>
            <a:ext cx="2463801" cy="3488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Content Placeholder 7" descr="DSC00557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40" r="7953"/>
          <a:stretch/>
        </p:blipFill>
        <p:spPr>
          <a:xfrm>
            <a:off x="7999412" y="1905000"/>
            <a:ext cx="3259598" cy="2494880"/>
          </a:xfrm>
          <a:prstGeom prst="roundRect">
            <a:avLst>
              <a:gd name="adj" fmla="val 98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14847" y="4474679"/>
            <a:ext cx="274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Acute abrasion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4212" y="4439610"/>
            <a:ext cx="2949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Applied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Blood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STOP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®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iX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and covered with second dressing to keep moist 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4661" y="4474679"/>
            <a:ext cx="315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Healed after 23 days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51412" y="6172200"/>
            <a:ext cx="23360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2000" b="1" dirty="0" smtClean="0">
                <a:latin typeface="Calibri" pitchFamily="34" charset="0"/>
                <a:hlinkClick r:id="rId5"/>
              </a:rPr>
              <a:t>Click to watch Video</a:t>
            </a:r>
            <a:endParaRPr lang="en-US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86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ENT Sinus Surgery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1676400"/>
            <a:ext cx="10439400" cy="4343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en-US" sz="2600" b="1" dirty="0" smtClean="0"/>
              <a:t>Nasal polyp removal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en-US" sz="2600" b="1" dirty="0" smtClean="0"/>
              <a:t>218 patients / 318 surgical procedures</a:t>
            </a:r>
          </a:p>
          <a:p>
            <a:pPr marL="342900" indent="-342900">
              <a:lnSpc>
                <a:spcPct val="120000"/>
              </a:lnSpc>
              <a:spcAft>
                <a:spcPts val="1200"/>
              </a:spcAft>
            </a:pPr>
            <a:r>
              <a:rPr lang="en-US" sz="2600" b="1" dirty="0" smtClean="0"/>
              <a:t>Comparative study to Surgicel, Vaseline gauze</a:t>
            </a:r>
          </a:p>
          <a:p>
            <a:pPr>
              <a:lnSpc>
                <a:spcPct val="120000"/>
              </a:lnSpc>
            </a:pPr>
            <a:r>
              <a:rPr lang="en-US" sz="2600" b="1" dirty="0" smtClean="0"/>
              <a:t>Significant improvement in epidermal tissue formation and healing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sz="2600" b="1" dirty="0" smtClean="0"/>
              <a:t>Significant reduction post-op symptoms and medical management</a:t>
            </a:r>
            <a:endParaRPr lang="en-US" b="1" dirty="0" smtClean="0"/>
          </a:p>
          <a:p>
            <a:pPr marL="342900" indent="-342900">
              <a:spcAft>
                <a:spcPts val="1200"/>
              </a:spcAft>
            </a:pPr>
            <a:endParaRPr lang="en-US" sz="2000" b="1" dirty="0" smtClean="0"/>
          </a:p>
          <a:p>
            <a:pPr marL="342900" indent="-342900">
              <a:spcAft>
                <a:spcPts val="1200"/>
              </a:spcAft>
            </a:pPr>
            <a:endParaRPr lang="en-US" sz="2000" b="1" dirty="0" smtClean="0"/>
          </a:p>
          <a:p>
            <a:pPr marL="342900" indent="-342900">
              <a:spcAft>
                <a:spcPts val="1200"/>
              </a:spcAft>
            </a:pPr>
            <a:endParaRPr lang="en-US" sz="2000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8012" y="6581775"/>
            <a:ext cx="6324600" cy="276225"/>
          </a:xfrm>
        </p:spPr>
        <p:txBody>
          <a:bodyPr/>
          <a:lstStyle/>
          <a:p>
            <a:r>
              <a:rPr lang="en-US" dirty="0" smtClean="0"/>
              <a:t>Simple | Fast | Safe | Natural | Effective | Affordable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9412" y="5867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Reference: Multi-Center, Comparative Clinical Assessment of Products for Hemostasis and Wound Healing in Endoscopic Sinus Surgery; Guanming Chen, Yonghua Cui, Tao Wu, Juan Yan, 2000-2003</a:t>
            </a:r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766939"/>
              </p:ext>
            </p:extLst>
          </p:nvPr>
        </p:nvGraphicFramePr>
        <p:xfrm>
          <a:off x="-2" y="609600"/>
          <a:ext cx="12188826" cy="55321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84414"/>
                <a:gridCol w="1219200"/>
                <a:gridCol w="1752600"/>
                <a:gridCol w="838200"/>
                <a:gridCol w="1523603"/>
                <a:gridCol w="1523603"/>
                <a:gridCol w="1484535"/>
                <a:gridCol w="1562671"/>
              </a:tblGrid>
              <a:tr h="90716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Products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Rapid and absorbable</a:t>
                      </a:r>
                      <a:endParaRPr lang="en-US" sz="1400" b="1" dirty="0" smtClean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Suitable with</a:t>
                      </a:r>
                      <a:r>
                        <a:rPr lang="en-US" sz="1400" baseline="0" dirty="0" smtClean="0">
                          <a:latin typeface="Calibri"/>
                        </a:rPr>
                        <a:t> Anticoagulation Therapy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Stays on wound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Safe</a:t>
                      </a:r>
                      <a:r>
                        <a:rPr lang="en-US" sz="1400" baseline="0" dirty="0" smtClean="0">
                          <a:latin typeface="Calibri"/>
                        </a:rPr>
                        <a:t> with n</a:t>
                      </a:r>
                      <a:r>
                        <a:rPr lang="en-US" sz="1400" dirty="0" smtClean="0">
                          <a:latin typeface="Calibri"/>
                        </a:rPr>
                        <a:t>o Side Effects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Bio-compatible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Cost effective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</a:rPr>
                        <a:t>Contain</a:t>
                      </a:r>
                      <a:r>
                        <a:rPr lang="en-US" sz="1400" baseline="0" dirty="0" smtClean="0">
                          <a:latin typeface="Calibri"/>
                        </a:rPr>
                        <a:t> animal-derived /chemical materials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anchor="ctr"/>
                </a:tc>
              </a:tr>
              <a:tr h="3804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Blood</a:t>
                      </a:r>
                      <a:r>
                        <a:rPr lang="en-US" sz="1400" b="1" dirty="0" smtClean="0">
                          <a:latin typeface="Calibri"/>
                        </a:rPr>
                        <a:t>STOP</a:t>
                      </a:r>
                      <a:r>
                        <a:rPr lang="en-US" sz="1400" b="1" baseline="30000" dirty="0" smtClean="0">
                          <a:latin typeface="Calibri"/>
                        </a:rPr>
                        <a:t>®</a:t>
                      </a:r>
                      <a:r>
                        <a:rPr lang="en-US" sz="1400" b="1" baseline="0" dirty="0" smtClean="0">
                          <a:latin typeface="Calibri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iX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</a:tr>
              <a:tr h="5253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Blood</a:t>
                      </a:r>
                      <a:r>
                        <a:rPr lang="en-US" sz="1400" b="1" dirty="0" smtClean="0">
                          <a:latin typeface="Calibri"/>
                        </a:rPr>
                        <a:t>STOP</a:t>
                      </a:r>
                      <a:r>
                        <a:rPr lang="en-US" sz="1400" b="1" baseline="30000" dirty="0" smtClean="0">
                          <a:latin typeface="Calibri"/>
                        </a:rPr>
                        <a:t>®</a:t>
                      </a:r>
                      <a:endParaRPr lang="en-US" sz="1400" b="1" dirty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</a:t>
                      </a:r>
                      <a:endParaRPr lang="en-US" sz="2000" b="0" dirty="0" smtClean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</a:tr>
              <a:tr h="70231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Collagen  </a:t>
                      </a:r>
                      <a:br>
                        <a:rPr lang="en-US" sz="1400" b="1" dirty="0" smtClean="0">
                          <a:latin typeface="Calibri"/>
                        </a:rPr>
                      </a:br>
                      <a:r>
                        <a:rPr lang="en-US" sz="1400" b="1" dirty="0" smtClean="0">
                          <a:latin typeface="Calibri"/>
                        </a:rPr>
                        <a:t>Bovine/ Porcine gel</a:t>
                      </a:r>
                      <a:br>
                        <a:rPr lang="en-US" sz="1400" b="1" dirty="0" smtClean="0">
                          <a:latin typeface="Calibri"/>
                        </a:rPr>
                      </a:br>
                      <a:r>
                        <a:rPr lang="en-US" sz="1400" b="1" dirty="0" smtClean="0">
                          <a:latin typeface="Calibri"/>
                        </a:rPr>
                        <a:t>(Pfizer-Gelfoam, others</a:t>
                      </a:r>
                      <a:r>
                        <a:rPr lang="en-US" sz="1400" dirty="0" smtClean="0">
                          <a:latin typeface="Calibri"/>
                        </a:rPr>
                        <a:t>) </a:t>
                      </a:r>
                      <a:endParaRPr lang="en-US" sz="1400" b="1" dirty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br>
                        <a:rPr lang="en-US" sz="2000" b="0" dirty="0" smtClean="0">
                          <a:sym typeface="Wingdings"/>
                        </a:rPr>
                      </a:br>
                      <a:endParaRPr lang="en-US" sz="1100" b="0" dirty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itchFamily="34" charset="0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5413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/>
                        </a:rPr>
                        <a:t>Thrombin 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Bovine/ Human</a:t>
                      </a:r>
                      <a:endParaRPr lang="en-US" sz="1400" b="1" dirty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br>
                        <a:rPr lang="en-US" sz="2000" b="0" dirty="0" smtClean="0">
                          <a:sym typeface="Wingdings"/>
                        </a:rPr>
                      </a:br>
                      <a:endParaRPr lang="en-US" sz="11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ORC </a:t>
                      </a:r>
                      <a:br>
                        <a:rPr lang="en-US" sz="1400" b="1" dirty="0" smtClean="0">
                          <a:latin typeface="Calibri"/>
                        </a:rPr>
                      </a:br>
                      <a:r>
                        <a:rPr lang="en-US" sz="1400" b="1" dirty="0" smtClean="0">
                          <a:latin typeface="Calibri"/>
                        </a:rPr>
                        <a:t>(J&amp;J-Surgicel</a:t>
                      </a:r>
                      <a:r>
                        <a:rPr lang="en-US" sz="1400" b="1" baseline="0" dirty="0" smtClean="0">
                          <a:latin typeface="Calibri"/>
                        </a:rPr>
                        <a:t>)</a:t>
                      </a:r>
                      <a:endParaRPr lang="en-US" sz="1400" b="1" dirty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/>
                        </a:rPr>
                        <a:t>Kaolin Gauze </a:t>
                      </a:r>
                      <a:br>
                        <a:rPr lang="en-US" sz="1400" b="1" dirty="0" smtClean="0">
                          <a:latin typeface="Calibri"/>
                        </a:rPr>
                      </a:br>
                      <a:r>
                        <a:rPr lang="en-US" sz="1400" b="1" dirty="0" smtClean="0">
                          <a:latin typeface="Calibri"/>
                        </a:rPr>
                        <a:t>(Aluminum</a:t>
                      </a:r>
                      <a:r>
                        <a:rPr lang="en-US" sz="1400" b="1" baseline="0" dirty="0" smtClean="0">
                          <a:latin typeface="Calibri"/>
                        </a:rPr>
                        <a:t> Silica powder)</a:t>
                      </a:r>
                      <a:endParaRPr lang="en-US" sz="1400" b="1" dirty="0" smtClean="0"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3804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/>
                        </a:rPr>
                        <a:t>Chitosan (Celox)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497476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Synthetic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1" dirty="0" smtClean="0">
                          <a:latin typeface="Calibri"/>
                        </a:rPr>
                        <a:t>Nasopore)</a:t>
                      </a:r>
                    </a:p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(ENT application)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39164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/>
                        </a:rPr>
                        <a:t>Traditional Gauze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  <a:endParaRPr lang="en-US" sz="20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ym typeface="Wingdings"/>
                        </a:rPr>
                        <a:t></a:t>
                      </a:r>
                      <a:endParaRPr lang="en-US" sz="2000" b="0" dirty="0" smtClean="0"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sym typeface="Wingdings"/>
                        </a:rPr>
                        <a:t>X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457200"/>
            <a:ext cx="98298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Clinical Applications (USA, Australia, New Zealand &amp; EU)</a:t>
            </a:r>
            <a:endParaRPr lang="en-US" sz="3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400740"/>
              </p:ext>
            </p:extLst>
          </p:nvPr>
        </p:nvGraphicFramePr>
        <p:xfrm>
          <a:off x="989012" y="1752600"/>
          <a:ext cx="10439400" cy="4572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496692"/>
                <a:gridCol w="3496692"/>
                <a:gridCol w="3446016"/>
              </a:tblGrid>
              <a:tr h="43223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Professional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Consumer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76664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Surgical, acute &amp; chronic wounds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Endoscopy  sinus nasal surgery</a:t>
                      </a:r>
                      <a:endParaRPr lang="en-US" sz="2400" b="1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Cuts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and scrapes,</a:t>
                      </a:r>
                      <a:b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</a:b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Epistaxis(N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ose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bleeds)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11073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Burn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debridement (Eschar &amp; Burn ICU dressing changes)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Obstetric &amp; gynecologic surgery</a:t>
                      </a:r>
                      <a:endParaRPr lang="en-US" sz="2400" b="1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marR="0" indent="-1698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Hemorrhoids</a:t>
                      </a:r>
                    </a:p>
                  </a:txBody>
                  <a:tcPr/>
                </a:tc>
              </a:tr>
              <a:tr h="76664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Plastic &amp; reconstructive surgery, Circumcision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Oral maxillofacial surgery</a:t>
                      </a:r>
                    </a:p>
                    <a:p>
                      <a:pPr algn="l"/>
                      <a:endParaRPr lang="en-US" sz="24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General First-Aid</a:t>
                      </a:r>
                    </a:p>
                  </a:txBody>
                  <a:tcPr/>
                </a:tc>
              </a:tr>
              <a:tr h="766647">
                <a:tc>
                  <a:txBody>
                    <a:bodyPr/>
                    <a:lstStyle/>
                    <a:p>
                      <a:pPr algn="l"/>
                      <a:r>
                        <a:rPr lang="en-US" sz="2400" b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In-dwelling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catheter removal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Lacerations &amp; gun</a:t>
                      </a:r>
                      <a:r>
                        <a:rPr lang="en-US" sz="2400" kern="12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shot wounds</a:t>
                      </a:r>
                      <a:endParaRPr lang="en-US" sz="2400" kern="1200" dirty="0" smtClean="0">
                        <a:solidFill>
                          <a:schemeClr val="bg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Skin Abrasion</a:t>
                      </a:r>
                      <a:endParaRPr lang="en-US" sz="24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4571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EMS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and Trauma</a:t>
                      </a:r>
                      <a:endParaRPr lang="en-US" sz="2400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Dialysis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Blister Care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General Surgical Applications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0612" y="2819400"/>
            <a:ext cx="3352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 Neurosurgery</a:t>
            </a:r>
            <a:br>
              <a:rPr lang="en-US" b="1" dirty="0" smtClean="0"/>
            </a:br>
            <a:endParaRPr lang="en-US" b="1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Thoracic surgery</a:t>
            </a:r>
            <a:br>
              <a:rPr lang="en-US" b="1" dirty="0" smtClean="0"/>
            </a:br>
            <a:endParaRPr lang="en-US" b="1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Abdominal &amp; gastro-intestinal surgery</a:t>
            </a:r>
            <a:br>
              <a:rPr lang="en-US" b="1" dirty="0" smtClean="0"/>
            </a:br>
            <a:endParaRPr lang="en-US" b="1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Plastic surgery</a:t>
            </a:r>
            <a:br>
              <a:rPr lang="en-US" b="1" dirty="0" smtClean="0"/>
            </a:br>
            <a:endParaRPr lang="en-US" b="1" dirty="0" smtClean="0"/>
          </a:p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Burn treatment</a:t>
            </a:r>
          </a:p>
          <a:p>
            <a:pPr marL="233363" indent="-233363">
              <a:buFont typeface="Arial" pitchFamily="34" charset="0"/>
              <a:buChar char="•"/>
            </a:pPr>
            <a:r>
              <a:rPr lang="en-US" b="1" dirty="0" smtClean="0"/>
              <a:t>Oral maxillofacial surgery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2812" y="5638800"/>
            <a:ext cx="3228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hlinkClick r:id="rId2"/>
              </a:rPr>
              <a:t>Click to watch video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626456"/>
              </p:ext>
            </p:extLst>
          </p:nvPr>
        </p:nvGraphicFramePr>
        <p:xfrm>
          <a:off x="1217612" y="2286000"/>
          <a:ext cx="9906000" cy="2091794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3302000"/>
                <a:gridCol w="3302000"/>
                <a:gridCol w="3302000"/>
              </a:tblGrid>
              <a:tr h="527770">
                <a:tc>
                  <a:txBody>
                    <a:bodyPr/>
                    <a:lstStyle/>
                    <a:p>
                      <a:pPr marL="233363" indent="-233363"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Neurosurgery</a:t>
                      </a:r>
                      <a:endParaRPr lang="en-US" sz="2200" b="1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Endoscopy,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Laparoscopy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Colon-Rectal Surgery</a:t>
                      </a:r>
                      <a:endParaRPr lang="en-US" sz="2200" b="1" dirty="0" smtClean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594327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Thoracic Surgery</a:t>
                      </a:r>
                      <a:endParaRPr lang="en-US" sz="2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General Surgeries</a:t>
                      </a:r>
                      <a:endParaRPr lang="en-US" sz="2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Plastic Surgery</a:t>
                      </a:r>
                    </a:p>
                  </a:txBody>
                  <a:tcPr anchor="ctr"/>
                </a:tc>
              </a:tr>
              <a:tr h="969697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Abdominal &amp; Gastro-Intestinal Surgery</a:t>
                      </a:r>
                      <a:endParaRPr lang="en-US" sz="2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7338" indent="-287338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22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Kidney Surgery</a:t>
                      </a:r>
                    </a:p>
                    <a:p>
                      <a:pPr marL="287338" indent="-287338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2200" kern="1200" dirty="0" smtClean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Liver Surgery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Vascular Surgery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Transplant Surgery</a:t>
                      </a:r>
                      <a:endParaRPr lang="en-US" sz="22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2612" y="2362200"/>
            <a:ext cx="7924800" cy="2971800"/>
          </a:xfrm>
        </p:spPr>
        <p:txBody>
          <a:bodyPr>
            <a:noAutofit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Australia: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PO BOX 1184 St. </a:t>
            </a:r>
            <a:br>
              <a:rPr lang="en-US" sz="1800" dirty="0" smtClean="0"/>
            </a:br>
            <a:r>
              <a:rPr lang="en-US" sz="1800" dirty="0" smtClean="0"/>
              <a:t>Kilda South, Victoria 3182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New Zealand: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Suite 5968</a:t>
            </a:r>
            <a:br>
              <a:rPr lang="en-US" sz="1800" dirty="0"/>
            </a:br>
            <a:r>
              <a:rPr lang="en-US" sz="1800" dirty="0"/>
              <a:t>17B Farnham Street</a:t>
            </a:r>
            <a:br>
              <a:rPr lang="en-US" sz="1800" dirty="0"/>
            </a:br>
            <a:r>
              <a:rPr lang="en-US" sz="1800" dirty="0"/>
              <a:t>Parnell, Auckland 1052</a:t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Contact Number </a:t>
            </a:r>
            <a:r>
              <a:rPr lang="en-US" sz="1800" dirty="0"/>
              <a:t>+61 1300 66 80 99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www.balancemedical.com.au</a:t>
            </a:r>
            <a:endParaRPr lang="en-US" sz="1800" b="1" dirty="0">
              <a:solidFill>
                <a:srgbClr val="4283D2"/>
              </a:solidFill>
            </a:endParaRPr>
          </a:p>
        </p:txBody>
      </p:sp>
      <p:pic>
        <p:nvPicPr>
          <p:cNvPr id="4" name="Content Placeholder 3" descr="LSP logo (jpg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89212" y="914400"/>
            <a:ext cx="7360920" cy="1600200"/>
          </a:xfrm>
        </p:spPr>
      </p:pic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8012" y="6581775"/>
            <a:ext cx="6324600" cy="276225"/>
          </a:xfrm>
        </p:spPr>
        <p:txBody>
          <a:bodyPr/>
          <a:lstStyle/>
          <a:p>
            <a:r>
              <a:rPr lang="en-US" dirty="0" smtClean="0"/>
              <a:t>Simple | Fast | Safe | Natural | Effective | Affordable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46462" y="6324600"/>
            <a:ext cx="529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Simple | Fast | Safe | Natural | Effective | Affordable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33" y="1028365"/>
            <a:ext cx="7111655" cy="1247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7012" y="1143000"/>
            <a:ext cx="11658601" cy="609600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Calibri"/>
                <a:cs typeface="Calibri"/>
              </a:rPr>
              <a:t>Best-in-Class </a:t>
            </a:r>
            <a:r>
              <a:rPr lang="en-US" sz="3200" b="1" dirty="0" smtClean="0">
                <a:latin typeface="Calibri"/>
                <a:cs typeface="Calibri"/>
              </a:rPr>
              <a:t>Hemostasis</a:t>
            </a:r>
            <a:r>
              <a:rPr lang="en-US" sz="2800" b="1" dirty="0" smtClean="0">
                <a:latin typeface="Calibri"/>
                <a:cs typeface="Calibri"/>
              </a:rPr>
              <a:t> &amp; Healing Matrix for Wound Management</a:t>
            </a:r>
            <a:endParaRPr lang="en-US" sz="2800" b="1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3411" y="6532161"/>
            <a:ext cx="2778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Confidential 2015</a:t>
            </a:r>
            <a:endParaRPr lang="en-US" sz="1200" dirty="0"/>
          </a:p>
        </p:txBody>
      </p:sp>
      <p:pic>
        <p:nvPicPr>
          <p:cNvPr id="7" name="Picture 6" descr="06524194-7c0c-47d0-b8af-930ac8302c9f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5961" y="3429000"/>
            <a:ext cx="263347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 descr="15827202555_4e21d69a31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012" y="3429000"/>
            <a:ext cx="2633472" cy="1881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2" descr="H:\Sales Department\Sales\Sales Tools\BloodSTOP image for customers\hand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2" y="3429000"/>
            <a:ext cx="2629425" cy="1921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4" descr="C:\Users\Account2\Desktop\Pictures\surgery4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0361" y="3429000"/>
            <a:ext cx="2633471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 descr="BloodSTOPiX 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9612" y="1905000"/>
            <a:ext cx="4343400" cy="934925"/>
          </a:xfrm>
          <a:prstGeom prst="rect">
            <a:avLst/>
          </a:prstGeom>
        </p:spPr>
      </p:pic>
      <p:pic>
        <p:nvPicPr>
          <p:cNvPr id="13" name="Picture 12" descr="BloodSTOP 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51012" y="1905000"/>
            <a:ext cx="3476576" cy="9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/>
                <a:cs typeface="Calibri"/>
              </a:rPr>
              <a:t>Technology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5212" y="1600200"/>
            <a:ext cx="6781800" cy="4343400"/>
          </a:xfrm>
        </p:spPr>
        <p:txBody>
          <a:bodyPr>
            <a:normAutofit/>
          </a:bodyPr>
          <a:lstStyle/>
          <a:p>
            <a:pPr marL="225425" indent="-225425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800" dirty="0" smtClean="0">
                <a:latin typeface="Calibri"/>
                <a:cs typeface="Calibri"/>
              </a:rPr>
              <a:t>Etherified and made from 100% natural cotton cellulose</a:t>
            </a:r>
          </a:p>
          <a:p>
            <a:pPr marL="225425" indent="-225425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800" dirty="0" smtClean="0">
                <a:latin typeface="Calibri"/>
                <a:cs typeface="Calibri"/>
              </a:rPr>
              <a:t>Comprised as a water soluble matrix</a:t>
            </a:r>
          </a:p>
          <a:p>
            <a:pPr marL="225425" indent="-225425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800" dirty="0"/>
              <a:t>Covered  by U.S. Patent No. 7,262,181</a:t>
            </a:r>
          </a:p>
          <a:p>
            <a:pPr marL="225425" indent="-225425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800" dirty="0" smtClean="0">
                <a:latin typeface="Calibri"/>
                <a:cs typeface="Calibri"/>
              </a:rPr>
              <a:t>Safe and Effective</a:t>
            </a:r>
          </a:p>
          <a:p>
            <a:pPr marL="225425" indent="-225425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2800" dirty="0" smtClean="0">
                <a:latin typeface="Calibri"/>
                <a:cs typeface="Calibri"/>
              </a:rPr>
              <a:t>Millions of patients treated worldwide</a:t>
            </a:r>
            <a:endParaRPr lang="en-US" sz="2800" dirty="0">
              <a:latin typeface="Calibri"/>
              <a:cs typeface="Calibri"/>
            </a:endParaRPr>
          </a:p>
        </p:txBody>
      </p:sp>
      <p:pic>
        <p:nvPicPr>
          <p:cNvPr id="8" name="Picture 2" descr="http://t0.gstatic.com/images?q=tbn:ANd9GcQsv8eHzUYqvmDARwNhBcEol8Qaq8JCgqOceJVledMBX5AA8WrdT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1812" y="917142"/>
            <a:ext cx="3124201" cy="2511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" descr="C:\Users\Juan\AppData\Local\Microsoft\Windows\Temporary Internet Files\Content.IE5\G5YH4JCC\BloodSTOP_iX_Dry_and_Wet_Gau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2" y="3701846"/>
            <a:ext cx="3124200" cy="2317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2" descr="C:\Users\Juan\Pictures\385px-Cellulose_Sessel_svg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665412" y="4876800"/>
            <a:ext cx="2743200" cy="12682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89412" y="381000"/>
            <a:ext cx="3810000" cy="1143000"/>
          </a:xfrm>
        </p:spPr>
        <p:txBody>
          <a:bodyPr>
            <a:normAutofit/>
          </a:bodyPr>
          <a:lstStyle/>
          <a:p>
            <a:endParaRPr lang="en-US" b="1" dirty="0">
              <a:latin typeface="Calibri"/>
              <a:cs typeface="Calibri"/>
            </a:endParaRPr>
          </a:p>
        </p:txBody>
      </p:sp>
      <p:pic>
        <p:nvPicPr>
          <p:cNvPr id="10" name="Content Placeholder 9" descr="BloodSTOPiX log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27812" y="1662716"/>
            <a:ext cx="4311614" cy="928084"/>
          </a:xfrm>
        </p:spPr>
      </p:pic>
      <p:pic>
        <p:nvPicPr>
          <p:cNvPr id="11" name="Content Placeholder 10" descr="BloodSTOP logo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293812" y="1662716"/>
            <a:ext cx="3517369" cy="925624"/>
          </a:xfrm>
        </p:spPr>
      </p:pic>
      <p:sp>
        <p:nvSpPr>
          <p:cNvPr id="12" name="TextBox 11"/>
          <p:cNvSpPr txBox="1"/>
          <p:nvPr/>
        </p:nvSpPr>
        <p:spPr>
          <a:xfrm>
            <a:off x="6399212" y="2668250"/>
            <a:ext cx="510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Topical and surgical (internal) use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Tightly woven matrix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Completely absorbable (CE)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Professional market</a:t>
            </a:r>
            <a:endParaRPr lang="en-US"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9012" y="2668250"/>
            <a:ext cx="502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Topical use only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Loosely woven matrix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Mostly absorbable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Calibri"/>
                <a:cs typeface="Calibri"/>
              </a:rPr>
              <a:t>  Consumer/retail product</a:t>
            </a:r>
          </a:p>
        </p:txBody>
      </p:sp>
      <p:pic>
        <p:nvPicPr>
          <p:cNvPr id="8" name="Picture 7" descr="bloodstop_ix_bo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7812" y="4267200"/>
            <a:ext cx="2286000" cy="1890346"/>
          </a:xfrm>
          <a:prstGeom prst="rect">
            <a:avLst/>
          </a:prstGeom>
        </p:spPr>
      </p:pic>
      <p:pic>
        <p:nvPicPr>
          <p:cNvPr id="9" name="Picture 8" descr="bloodstop_otc_bo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612" y="4267200"/>
            <a:ext cx="2057400" cy="1973423"/>
          </a:xfrm>
          <a:prstGeom prst="rect">
            <a:avLst/>
          </a:prstGeom>
        </p:spPr>
      </p:pic>
      <p:pic>
        <p:nvPicPr>
          <p:cNvPr id="14" name="Picture 3" descr="H:\Jun Gong\Logos &amp; Pics\BloodSTOP iX Dry and Wet Gauz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66212" y="4528820"/>
            <a:ext cx="2007870" cy="1338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5" name="Picture 14" descr="BSdry+wet.jpg"/>
          <p:cNvPicPr>
            <a:picLocks noChangeAspect="1"/>
          </p:cNvPicPr>
          <p:nvPr/>
        </p:nvPicPr>
        <p:blipFill>
          <a:blip r:embed="rId7" cstate="print"/>
          <a:srcRect b="14874"/>
          <a:stretch>
            <a:fillRect/>
          </a:stretch>
        </p:blipFill>
        <p:spPr>
          <a:xfrm>
            <a:off x="3046412" y="4572000"/>
            <a:ext cx="2064639" cy="129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12" y="241084"/>
            <a:ext cx="7048500" cy="12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93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2" y="381000"/>
            <a:ext cx="4800600" cy="1143000"/>
          </a:xfrm>
        </p:spPr>
        <p:txBody>
          <a:bodyPr/>
          <a:lstStyle/>
          <a:p>
            <a:r>
              <a:rPr lang="en-US" b="1" dirty="0" smtClean="0">
                <a:latin typeface="Calibri"/>
                <a:cs typeface="Calibri"/>
              </a:rPr>
              <a:t>Regulatory Approvals</a:t>
            </a:r>
            <a:endParaRPr lang="en-US" b="1" dirty="0">
              <a:latin typeface="Calibri"/>
              <a:cs typeface="Calibri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128888"/>
              </p:ext>
            </p:extLst>
          </p:nvPr>
        </p:nvGraphicFramePr>
        <p:xfrm>
          <a:off x="1370012" y="1841137"/>
          <a:ext cx="9677400" cy="4559663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1828800"/>
                <a:gridCol w="4622800"/>
                <a:gridCol w="3225800"/>
              </a:tblGrid>
              <a:tr h="564416">
                <a:tc>
                  <a:txBody>
                    <a:bodyPr/>
                    <a:lstStyle/>
                    <a:p>
                      <a:endParaRPr lang="en-US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/>
                        </a:rPr>
                        <a:t>US</a:t>
                      </a:r>
                      <a:r>
                        <a:rPr lang="en-US" sz="2400" baseline="0" dirty="0" smtClean="0">
                          <a:latin typeface="Calibri"/>
                        </a:rPr>
                        <a:t> FDA</a:t>
                      </a:r>
                      <a:endParaRPr lang="en-US" sz="240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alibri"/>
                        </a:rPr>
                        <a:t>EU ,CE ,TGA, Med Safe</a:t>
                      </a:r>
                      <a:endParaRPr lang="en-US" sz="2400" dirty="0">
                        <a:latin typeface="Calibri"/>
                      </a:endParaRPr>
                    </a:p>
                  </a:txBody>
                  <a:tcPr/>
                </a:tc>
              </a:tr>
              <a:tr h="94197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Blood</a:t>
                      </a:r>
                      <a:r>
                        <a:rPr lang="en-US" sz="2000" dirty="0" smtClean="0">
                          <a:latin typeface="Calibri"/>
                        </a:rPr>
                        <a:t>STOP®</a:t>
                      </a:r>
                      <a:endParaRPr lang="en-US" sz="2000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510(k) surface wounds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Class IIB surface</a:t>
                      </a:r>
                      <a:r>
                        <a:rPr lang="en-US" sz="2000" baseline="0" dirty="0" smtClean="0">
                          <a:latin typeface="Calibri"/>
                        </a:rPr>
                        <a:t> wounds</a:t>
                      </a:r>
                    </a:p>
                    <a:p>
                      <a:r>
                        <a:rPr lang="en-US" sz="2000" baseline="0" dirty="0" smtClean="0">
                          <a:latin typeface="Calibri"/>
                        </a:rPr>
                        <a:t>Class IIB for patients on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anticoagulation therapy</a:t>
                      </a:r>
                      <a:endParaRPr lang="en-US" sz="2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</a:tr>
              <a:tr h="29894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Blood</a:t>
                      </a:r>
                      <a:r>
                        <a:rPr lang="en-US" sz="2000" dirty="0" smtClean="0">
                          <a:latin typeface="Calibri"/>
                        </a:rPr>
                        <a:t>STOP®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</a:rPr>
                        <a:t>iX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510(k) surface wounds</a:t>
                      </a:r>
                    </a:p>
                    <a:p>
                      <a:r>
                        <a:rPr lang="en-US" sz="2000" dirty="0" smtClean="0">
                          <a:latin typeface="Calibri"/>
                        </a:rPr>
                        <a:t>510(k) battle</a:t>
                      </a:r>
                      <a:r>
                        <a:rPr lang="en-US" sz="2000" baseline="0" dirty="0" smtClean="0">
                          <a:latin typeface="Calibri"/>
                        </a:rPr>
                        <a:t> matrix for severe artery bleeding (in progress)</a:t>
                      </a:r>
                    </a:p>
                    <a:p>
                      <a:endParaRPr lang="en-US" sz="2000" baseline="0" dirty="0" smtClean="0">
                        <a:latin typeface="Calibri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2000" b="0" i="1" dirty="0" smtClean="0">
                          <a:latin typeface="Calibri"/>
                          <a:cs typeface="Calibri"/>
                        </a:rPr>
                        <a:t>IFU: Emergency &amp; therapeutic use in control of bleeding from the skin &amp; other surface wounds where temporary control of bleeding is required.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Class III absorbable implant during surgery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/>
                        </a:rPr>
                        <a:t>Class</a:t>
                      </a:r>
                      <a:r>
                        <a:rPr lang="en-US" sz="2000" baseline="0" dirty="0" smtClean="0">
                          <a:latin typeface="Calibri"/>
                        </a:rPr>
                        <a:t> III for patients on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anticoagulation therapy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endParaRPr lang="en-US" sz="2000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>
                <a:solidFill>
                  <a:srgbClr val="FF0000"/>
                </a:solidFill>
              </a:rPr>
              <a:t>Blood</a:t>
            </a:r>
            <a:r>
              <a:rPr lang="en-US" dirty="0" smtClean="0">
                <a:solidFill>
                  <a:schemeClr val="bg1"/>
                </a:solidFill>
              </a:rPr>
              <a:t>STOP</a:t>
            </a:r>
            <a:r>
              <a:rPr lang="en-US" baseline="30000" dirty="0" smtClean="0">
                <a:solidFill>
                  <a:schemeClr val="bg1"/>
                </a:solidFill>
              </a:rPr>
              <a:t>®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iX</a:t>
            </a:r>
            <a:r>
              <a:rPr lang="en-US" dirty="0" smtClean="0"/>
              <a:t>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2" y="1524000"/>
            <a:ext cx="6705598" cy="27432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000" dirty="0" smtClean="0">
                <a:sym typeface="Wingdings 3"/>
              </a:rPr>
              <a:t>Upon contact with blood or tissue: </a:t>
            </a:r>
            <a:endParaRPr lang="en-US" sz="2600" dirty="0" smtClean="0">
              <a:sym typeface="Wingdings 3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 smtClean="0">
                <a:sym typeface="Wingdings 3"/>
              </a:rPr>
              <a:t>T</a:t>
            </a:r>
            <a:r>
              <a:rPr lang="en-US" sz="2600" dirty="0" smtClean="0"/>
              <a:t>urns into a transparent, adherent gel matrix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600" dirty="0" smtClean="0"/>
              <a:t>Rapidly seals and initiates coagulation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sz="26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600" dirty="0" smtClean="0"/>
          </a:p>
          <a:p>
            <a:endParaRPr lang="en-US" b="1" dirty="0"/>
          </a:p>
        </p:txBody>
      </p:sp>
      <p:pic>
        <p:nvPicPr>
          <p:cNvPr id="6" name="Picture 5" descr="DSC02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2012" y="3352800"/>
            <a:ext cx="3429000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360612" y="6096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6mm porcine femoral artery puncture leads to rapid bleed 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2012" y="60960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Complete hemostasis in 2 minutes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8" descr="arter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0612" y="3352800"/>
            <a:ext cx="3127248" cy="2563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761412" y="2743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Click here to watch video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Fast acting 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Conforms &amp; adheres to any wound or injury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Turns into a translucent gel to offer visual guide to healing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/>
              <a:t>Solubility in </a:t>
            </a:r>
            <a:r>
              <a:rPr lang="en-US" sz="2800" dirty="0" smtClean="0"/>
              <a:t>saline enhances clearance of foreign material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Easy removal of excess material without disturbing the clot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Creates a protective layer to aid in healing</a:t>
            </a:r>
            <a:endParaRPr lang="en-US" sz="2800" dirty="0"/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Easy to use, cut, fold or layer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Light-weight waterproof packaging, easy to carry anywhere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5 year shelf-life</a:t>
            </a:r>
          </a:p>
          <a:p>
            <a:pPr marL="228600" lvl="1">
              <a:buFont typeface="Arial" pitchFamily="34" charset="0"/>
              <a:buChar char="•"/>
            </a:pPr>
            <a:r>
              <a:rPr lang="en-US" sz="2800" dirty="0" smtClean="0"/>
              <a:t>Cost effective</a:t>
            </a:r>
            <a:endParaRPr lang="en-US" sz="2800" dirty="0"/>
          </a:p>
          <a:p>
            <a:pPr marL="228600" lvl="1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:\Users\Rich\Downloads\IMG_2925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31812" y="2269067"/>
            <a:ext cx="2261535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 descr="C:\Users\Rich\Downloads\IMG_2976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0212" y="2269067"/>
            <a:ext cx="2194925" cy="2302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08012" y="6581775"/>
            <a:ext cx="6324600" cy="276225"/>
          </a:xfrm>
        </p:spPr>
        <p:txBody>
          <a:bodyPr/>
          <a:lstStyle/>
          <a:p>
            <a:r>
              <a:rPr lang="en-US" dirty="0" smtClean="0"/>
              <a:t>Simple | Fast | Safe | Natural | Effective | Affordable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12812" y="609600"/>
            <a:ext cx="10439399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Results – Rare &amp; Difficult to Treat Conditions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31812" y="4754939"/>
            <a:ext cx="4876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6-week old baby with significant bleeding and</a:t>
            </a:r>
          </a:p>
          <a:p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n</a:t>
            </a: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on-healing wound.  Healed in 2 weeks with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Blood</a:t>
            </a:r>
            <a:r>
              <a:rPr lang="en-US" dirty="0" smtClean="0">
                <a:solidFill>
                  <a:srgbClr val="000000"/>
                </a:solidFill>
              </a:rPr>
              <a:t>STOP</a:t>
            </a:r>
            <a:r>
              <a:rPr lang="en-US" baseline="30000" dirty="0" smtClean="0">
                <a:solidFill>
                  <a:srgbClr val="000000"/>
                </a:solidFill>
              </a:rPr>
              <a:t>®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iX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Paul M. Glat, MD, 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FACS, Plastic Surgeon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Drexel </a:t>
            </a: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University College of 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Medicine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Philadelphia, PA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0012" y="1676400"/>
            <a:ext cx="296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Epidermolysis </a:t>
            </a:r>
            <a:r>
              <a:rPr lang="en-US" sz="2400" b="1" dirty="0">
                <a:solidFill>
                  <a:srgbClr val="000000"/>
                </a:solidFill>
                <a:latin typeface="Calibri"/>
                <a:cs typeface="Calibri"/>
              </a:rPr>
              <a:t>B</a:t>
            </a:r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ullosa</a:t>
            </a:r>
            <a:endParaRPr lang="en-US" sz="2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14" name="Picture 2" descr="H:\Research and Development\Miami 9 year old girl hemostasis Debridement\Miami Children Hospital for Lesley\2014.12.5\IMG_20141205_1511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012" y="2286000"/>
            <a:ext cx="2209800" cy="230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5" name="Picture 3" descr="H:\Research and Development\Miami 9 year old girl hemostasis Debridement\Miami Children Hospital for Lesley\2014.12.5\IMG_20141205_1519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6212" y="2286000"/>
            <a:ext cx="2514600" cy="2299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7694612" y="1676400"/>
            <a:ext cx="2918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Calibri"/>
                <a:cs typeface="Calibri"/>
              </a:rPr>
              <a:t>Ectodermal Dysplasia</a:t>
            </a:r>
            <a:endParaRPr lang="en-US" sz="24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04012" y="4754939"/>
            <a:ext cx="48768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/>
                <a:cs typeface="Calibri"/>
              </a:rPr>
              <a:t>9</a:t>
            </a: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-year old patient with non-healing bleeding on head, chest and legs.  All prior treatments failed.  Controlled with </a:t>
            </a:r>
            <a:r>
              <a:rPr lang="en-US" dirty="0" smtClean="0">
                <a:solidFill>
                  <a:srgbClr val="FF0000"/>
                </a:solidFill>
              </a:rPr>
              <a:t>Blood</a:t>
            </a:r>
            <a:r>
              <a:rPr lang="en-US" dirty="0" smtClean="0">
                <a:solidFill>
                  <a:srgbClr val="000000"/>
                </a:solidFill>
              </a:rPr>
              <a:t>STOP</a:t>
            </a:r>
            <a:r>
              <a:rPr lang="en-US" baseline="30000" dirty="0" smtClean="0">
                <a:solidFill>
                  <a:srgbClr val="000000"/>
                </a:solidFill>
              </a:rPr>
              <a:t>®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iX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pt-BR" sz="1400" dirty="0" smtClean="0">
                <a:solidFill>
                  <a:schemeClr val="bg1"/>
                </a:solidFill>
                <a:latin typeface="Calibri" pitchFamily="34" charset="0"/>
              </a:rPr>
              <a:t>Ibrahim H Amjad MD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, Plastic Surgeon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Miami Children’s Hospital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Miami, FL.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4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381000"/>
            <a:ext cx="9601200" cy="114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Model of Acute Bleeding</a:t>
            </a:r>
            <a:br>
              <a:rPr lang="en-US" dirty="0" smtClean="0"/>
            </a:br>
            <a:r>
              <a:rPr lang="en-US" sz="2000" dirty="0">
                <a:solidFill>
                  <a:srgbClr val="FF0000"/>
                </a:solidFill>
              </a:rPr>
              <a:t>Bood</a:t>
            </a:r>
            <a:r>
              <a:rPr lang="en-US" sz="2000" dirty="0"/>
              <a:t>STOP</a:t>
            </a:r>
            <a:r>
              <a:rPr lang="en-US" sz="2000" baseline="30000" dirty="0"/>
              <a:t> ®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iX </a:t>
            </a:r>
            <a:r>
              <a:rPr lang="en-US" sz="2000" dirty="0" smtClean="0"/>
              <a:t>Superior to Surgicel and </a:t>
            </a:r>
            <a:r>
              <a:rPr lang="en-US" sz="2000" dirty="0"/>
              <a:t>G</a:t>
            </a:r>
            <a:r>
              <a:rPr lang="en-US" sz="2000" dirty="0" smtClean="0"/>
              <a:t>elfoam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2" y="1752600"/>
            <a:ext cx="4343400" cy="43434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dirty="0" smtClean="0"/>
              <a:t>44 rats studied; partial nephrectomy or aortic needle injury.</a:t>
            </a:r>
          </a:p>
          <a:p>
            <a:pPr marL="342900" indent="-34290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dirty="0" smtClean="0"/>
              <a:t>Mean bleeding time significantly shorter with </a:t>
            </a:r>
            <a:r>
              <a:rPr lang="en-US" sz="2000" dirty="0" smtClean="0">
                <a:solidFill>
                  <a:srgbClr val="FF0000"/>
                </a:solidFill>
              </a:rPr>
              <a:t>Bood</a:t>
            </a:r>
            <a:r>
              <a:rPr lang="en-US" sz="2000" dirty="0" smtClean="0"/>
              <a:t>STOP</a:t>
            </a:r>
            <a:r>
              <a:rPr lang="en-US" sz="2000" baseline="30000" dirty="0" smtClean="0"/>
              <a:t> ®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iX </a:t>
            </a:r>
            <a:r>
              <a:rPr lang="en-US" sz="2000" dirty="0" smtClean="0"/>
              <a:t>compared to Surgicel or Gelfoam (p&lt;0.01).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Blood</a:t>
            </a:r>
            <a:r>
              <a:rPr lang="en-US" sz="2000" dirty="0" smtClean="0"/>
              <a:t>STOP</a:t>
            </a:r>
            <a:r>
              <a:rPr lang="en-US" sz="2000" baseline="30000" dirty="0" smtClean="0"/>
              <a:t> </a:t>
            </a:r>
            <a:r>
              <a:rPr lang="en-US" sz="2000" baseline="30000" dirty="0"/>
              <a:t>®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iX </a:t>
            </a:r>
            <a:r>
              <a:rPr lang="en-US" sz="2000" dirty="0" smtClean="0">
                <a:solidFill>
                  <a:srgbClr val="000000"/>
                </a:solidFill>
              </a:rPr>
              <a:t>demonstrated superior healing, faster absorption, better adherence and no foreign body reactions at all timepoints  (to day 30).</a:t>
            </a:r>
          </a:p>
          <a:p>
            <a:pPr marL="0" indent="0">
              <a:buNone/>
            </a:pPr>
            <a:r>
              <a:rPr lang="en-US" sz="1600" dirty="0" smtClean="0"/>
              <a:t>Ferretti et al. Urology, 2012: 06:48, 2012 (Univ. California San Francisco)</a:t>
            </a:r>
            <a:endParaRPr lang="en-US" sz="1600" dirty="0"/>
          </a:p>
        </p:txBody>
      </p:sp>
      <p:grpSp>
        <p:nvGrpSpPr>
          <p:cNvPr id="10" name="Group 27"/>
          <p:cNvGrpSpPr/>
          <p:nvPr/>
        </p:nvGrpSpPr>
        <p:grpSpPr>
          <a:xfrm>
            <a:off x="7389812" y="838200"/>
            <a:ext cx="3048000" cy="2151193"/>
            <a:chOff x="1154752" y="4910722"/>
            <a:chExt cx="1934069" cy="1302068"/>
          </a:xfrm>
        </p:grpSpPr>
        <p:pic>
          <p:nvPicPr>
            <p:cNvPr id="11" name="Picture 10" descr="Untitled2.png"/>
            <p:cNvPicPr>
              <a:picLocks noChangeAspect="1"/>
            </p:cNvPicPr>
            <p:nvPr/>
          </p:nvPicPr>
          <p:blipFill rotWithShape="1">
            <a:blip r:embed="rId2" cstate="print"/>
            <a:srcRect l="-1279" t="14280" r="5354" b="16187"/>
            <a:stretch/>
          </p:blipFill>
          <p:spPr>
            <a:xfrm>
              <a:off x="1154752" y="4910722"/>
              <a:ext cx="1934069" cy="107554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1412626" y="6025190"/>
              <a:ext cx="551271" cy="17568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Surgicel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89317" y="6025193"/>
              <a:ext cx="913736" cy="1875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Blood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STOP</a:t>
              </a:r>
              <a:r>
                <a:rPr lang="en-US" sz="1200" baseline="30000" dirty="0" smtClean="0">
                  <a:solidFill>
                    <a:schemeClr val="bg1"/>
                  </a:solidFill>
                </a:rPr>
                <a:t> ®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iX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Up Arrow 13"/>
            <p:cNvSpPr/>
            <p:nvPr/>
          </p:nvSpPr>
          <p:spPr>
            <a:xfrm>
              <a:off x="1549149" y="5666170"/>
              <a:ext cx="134247" cy="321593"/>
            </a:xfrm>
            <a:prstGeom prst="upArrow">
              <a:avLst/>
            </a:prstGeom>
            <a:solidFill>
              <a:schemeClr val="tx1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Up Arrow 14"/>
            <p:cNvSpPr/>
            <p:nvPr/>
          </p:nvSpPr>
          <p:spPr>
            <a:xfrm>
              <a:off x="2456509" y="5789143"/>
              <a:ext cx="152400" cy="228600"/>
            </a:xfrm>
            <a:prstGeom prst="upArrow">
              <a:avLst/>
            </a:prstGeom>
            <a:solidFill>
              <a:schemeClr val="tx1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389812" y="2895600"/>
            <a:ext cx="301573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Bleeding Control Within 30 Seconds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3" descr="Screen Shot 2015-04-03 at 5.02.47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12" y="3429000"/>
            <a:ext cx="6955883" cy="3200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801115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C20563B-C646-42AF-9D0D-76DF086793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TS102801115</Template>
  <TotalTime>0</TotalTime>
  <Words>863</Words>
  <Application>Microsoft Office PowerPoint</Application>
  <PresentationFormat>Custom</PresentationFormat>
  <Paragraphs>217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</vt:lpstr>
      <vt:lpstr>Wingdings</vt:lpstr>
      <vt:lpstr>Wingdings 3</vt:lpstr>
      <vt:lpstr>TS102801115</vt:lpstr>
      <vt:lpstr>   Merging Health &amp; Innovation</vt:lpstr>
      <vt:lpstr>Best-in-Class Hemostasis &amp; Healing Matrix for Wound Management</vt:lpstr>
      <vt:lpstr>Technology</vt:lpstr>
      <vt:lpstr>PowerPoint Presentation</vt:lpstr>
      <vt:lpstr>Regulatory Approvals</vt:lpstr>
      <vt:lpstr>How BloodSTOP® iX works</vt:lpstr>
      <vt:lpstr>Key Features</vt:lpstr>
      <vt:lpstr>Clinical Results – Rare &amp; Difficult to Treat Conditions</vt:lpstr>
      <vt:lpstr>Model of Acute Bleeding BoodSTOP ® iX Superior to Surgicel and Gelfoam</vt:lpstr>
      <vt:lpstr>PowerPoint Presentation</vt:lpstr>
      <vt:lpstr>Leg Abrasion</vt:lpstr>
      <vt:lpstr>ENT Sinus Surgery</vt:lpstr>
      <vt:lpstr>PowerPoint Presentation</vt:lpstr>
      <vt:lpstr>Clinical Applications (USA, Australia, New Zealand &amp; EU)</vt:lpstr>
      <vt:lpstr>           General Surgical Applications </vt:lpstr>
      <vt:lpstr>  Australia: PO BOX 1184 St.  Kilda South, Victoria 3182  New Zealand: Suite 5968 17B Farnham Street Parnell, Auckland 1052   Contact Number +61 1300 66 80 99 www.balancemedical.com.au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2015-03-23T17:27:31Z</dcterms:created>
  <dcterms:modified xsi:type="dcterms:W3CDTF">2015-08-24T19:46:06Z</dcterms:modified>
  <cp:contentStatus>Final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TC028011159991</vt:lpwstr>
  </property>
  <property fmtid="{D5CDD505-2E9C-101B-9397-08002B2CF9AE}" pid="3" name="_MarkAsFinal">
    <vt:bool>true</vt:bool>
  </property>
</Properties>
</file>